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504" r:id="rId3"/>
    <p:sldId id="518" r:id="rId4"/>
    <p:sldId id="510" r:id="rId5"/>
    <p:sldId id="455" r:id="rId6"/>
    <p:sldId id="520" r:id="rId7"/>
    <p:sldId id="522" r:id="rId8"/>
    <p:sldId id="509" r:id="rId9"/>
    <p:sldId id="505" r:id="rId10"/>
    <p:sldId id="506" r:id="rId11"/>
    <p:sldId id="521" r:id="rId12"/>
    <p:sldId id="458" r:id="rId13"/>
    <p:sldId id="508" r:id="rId14"/>
    <p:sldId id="519" r:id="rId15"/>
    <p:sldId id="507" r:id="rId16"/>
    <p:sldId id="511" r:id="rId17"/>
    <p:sldId id="512" r:id="rId18"/>
    <p:sldId id="513" r:id="rId19"/>
    <p:sldId id="514" r:id="rId20"/>
    <p:sldId id="352" r:id="rId21"/>
    <p:sldId id="515" r:id="rId22"/>
    <p:sldId id="516" r:id="rId23"/>
    <p:sldId id="523" r:id="rId24"/>
    <p:sldId id="517" r:id="rId25"/>
    <p:sldId id="387"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6"/>
    <p:restoredTop sz="82249"/>
  </p:normalViewPr>
  <p:slideViewPr>
    <p:cSldViewPr snapToGrid="0" snapToObjects="1">
      <p:cViewPr varScale="1">
        <p:scale>
          <a:sx n="100" d="100"/>
          <a:sy n="100" d="100"/>
        </p:scale>
        <p:origin x="4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865AA-8C41-CD4C-B4D8-CDB2D45CCE1F}" type="datetimeFigureOut">
              <a:rPr lang="en-US" smtClean="0"/>
              <a:t>12/30/21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1A85E-F885-0049-9AEA-7145E3A20BB1}" type="slidenum">
              <a:rPr lang="en-US" smtClean="0"/>
              <a:t>‹#›</a:t>
            </a:fld>
            <a:endParaRPr lang="en-US"/>
          </a:p>
        </p:txBody>
      </p:sp>
    </p:spTree>
    <p:extLst>
      <p:ext uri="{BB962C8B-B14F-4D97-AF65-F5344CB8AC3E}">
        <p14:creationId xmlns:p14="http://schemas.microsoft.com/office/powerpoint/2010/main" val="392821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a:t>
            </a:fld>
            <a:endParaRPr lang="en-US"/>
          </a:p>
        </p:txBody>
      </p:sp>
    </p:spTree>
    <p:extLst>
      <p:ext uri="{BB962C8B-B14F-4D97-AF65-F5344CB8AC3E}">
        <p14:creationId xmlns:p14="http://schemas.microsoft.com/office/powerpoint/2010/main" val="1880705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11</a:t>
            </a:fld>
            <a:endParaRPr lang="en-US"/>
          </a:p>
        </p:txBody>
      </p:sp>
    </p:spTree>
    <p:extLst>
      <p:ext uri="{BB962C8B-B14F-4D97-AF65-F5344CB8AC3E}">
        <p14:creationId xmlns:p14="http://schemas.microsoft.com/office/powerpoint/2010/main" val="3813595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12</a:t>
            </a:fld>
            <a:endParaRPr lang="en-US"/>
          </a:p>
        </p:txBody>
      </p:sp>
    </p:spTree>
    <p:extLst>
      <p:ext uri="{BB962C8B-B14F-4D97-AF65-F5344CB8AC3E}">
        <p14:creationId xmlns:p14="http://schemas.microsoft.com/office/powerpoint/2010/main" val="3343750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r>
              <a:rPr lang="en-US" dirty="0"/>
            </a:br>
            <a:r>
              <a:rPr lang="en-US" sz="1200" b="0" i="0" kern="1200" dirty="0">
                <a:solidFill>
                  <a:schemeClr val="tx1"/>
                </a:solidFill>
                <a:effectLst/>
                <a:latin typeface="+mn-lt"/>
                <a:ea typeface="+mn-ea"/>
                <a:cs typeface="+mn-cs"/>
              </a:rPr>
              <a:t>About 3 percent of the energy that strikes the ground is reflected back into the atmosphere. The rest is absorbed by rocks, soil, and water and then radiated back into the air as heat. These infrared wavelengths can only be seen by infrared sensors.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Because solar energy continually enters Earth’s atmosphere and ground surface, is the planet getting hotter? The answer is no (although the next section contains an exception) because energy from Earth escapes into space through the top of the atmosphere. If the amount that exits is equal to the amount that comes in, then average global temperature stays the same. This means that the planet’s heat budget is in balance. What happens if more energy comes in than goes out? If more energy goes out than comes in?</a:t>
            </a:r>
          </a:p>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13</a:t>
            </a:fld>
            <a:endParaRPr lang="en-US"/>
          </a:p>
        </p:txBody>
      </p:sp>
    </p:spTree>
    <p:extLst>
      <p:ext uri="{BB962C8B-B14F-4D97-AF65-F5344CB8AC3E}">
        <p14:creationId xmlns:p14="http://schemas.microsoft.com/office/powerpoint/2010/main" val="1168134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14</a:t>
            </a:fld>
            <a:endParaRPr lang="en-US"/>
          </a:p>
        </p:txBody>
      </p:sp>
    </p:spTree>
    <p:extLst>
      <p:ext uri="{BB962C8B-B14F-4D97-AF65-F5344CB8AC3E}">
        <p14:creationId xmlns:p14="http://schemas.microsoft.com/office/powerpoint/2010/main" val="1247934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15</a:t>
            </a:fld>
            <a:endParaRPr lang="en-US"/>
          </a:p>
        </p:txBody>
      </p:sp>
    </p:spTree>
    <p:extLst>
      <p:ext uri="{BB962C8B-B14F-4D97-AF65-F5344CB8AC3E}">
        <p14:creationId xmlns:p14="http://schemas.microsoft.com/office/powerpoint/2010/main" val="470871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16</a:t>
            </a:fld>
            <a:endParaRPr lang="en-US"/>
          </a:p>
        </p:txBody>
      </p:sp>
    </p:spTree>
    <p:extLst>
      <p:ext uri="{BB962C8B-B14F-4D97-AF65-F5344CB8AC3E}">
        <p14:creationId xmlns:p14="http://schemas.microsoft.com/office/powerpoint/2010/main" val="66770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17</a:t>
            </a:fld>
            <a:endParaRPr lang="en-US"/>
          </a:p>
        </p:txBody>
      </p:sp>
    </p:spTree>
    <p:extLst>
      <p:ext uri="{BB962C8B-B14F-4D97-AF65-F5344CB8AC3E}">
        <p14:creationId xmlns:p14="http://schemas.microsoft.com/office/powerpoint/2010/main" val="549522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Temporal evolution of plume generation during third phase by andesite at the bottom boundary layer and dacite at the top boundary layer for simulation #1. The boundary layers become thinner with time.</a:t>
            </a:r>
          </a:p>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18</a:t>
            </a:fld>
            <a:endParaRPr lang="en-US"/>
          </a:p>
        </p:txBody>
      </p:sp>
    </p:spTree>
    <p:extLst>
      <p:ext uri="{BB962C8B-B14F-4D97-AF65-F5344CB8AC3E}">
        <p14:creationId xmlns:p14="http://schemas.microsoft.com/office/powerpoint/2010/main" val="1430218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Temporal evolution of plume generation during third phase by andesite at the bottom boundary layer and dacite at the top boundary layer for simulation #1. The boundary layers become thinner with time.</a:t>
            </a:r>
          </a:p>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19</a:t>
            </a:fld>
            <a:endParaRPr lang="en-US"/>
          </a:p>
        </p:txBody>
      </p:sp>
    </p:spTree>
    <p:extLst>
      <p:ext uri="{BB962C8B-B14F-4D97-AF65-F5344CB8AC3E}">
        <p14:creationId xmlns:p14="http://schemas.microsoft.com/office/powerpoint/2010/main" val="32097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21</a:t>
            </a:fld>
            <a:endParaRPr lang="en-US"/>
          </a:p>
        </p:txBody>
      </p:sp>
    </p:spTree>
    <p:extLst>
      <p:ext uri="{BB962C8B-B14F-4D97-AF65-F5344CB8AC3E}">
        <p14:creationId xmlns:p14="http://schemas.microsoft.com/office/powerpoint/2010/main" val="4017453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fact that the temperature of the earth increases with the depth below the surface, implies a continual loss of heat from the interior by conduction outwards, through or into the upper crust. Since the upper crust does not become hotter from year to year, there must therefore be a secular loss of heat from the whole earth. It is possible that no cooling may result from this loss of heat, but only exhaustion of potential energy, which in this case could scarcely be other than chemical affinity between substances forming part of the earth's mass. But it is certain that either the earth is becoming, on the whole, cooler from age to age, or that the heat conducted out is generated in the interior by temporary dynamical action (such as chemical combination).</a:t>
            </a:r>
          </a:p>
          <a:p>
            <a:br>
              <a:rPr lang="en-US" dirty="0"/>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Main paper: https://</a:t>
            </a:r>
            <a:r>
              <a:rPr lang="en-US" sz="1200" b="0" i="0" kern="1200" dirty="0" err="1">
                <a:solidFill>
                  <a:schemeClr val="tx1"/>
                </a:solidFill>
                <a:effectLst/>
                <a:latin typeface="+mn-lt"/>
                <a:ea typeface="+mn-ea"/>
                <a:cs typeface="+mn-cs"/>
              </a:rPr>
              <a:t>www.researchgate.net</a:t>
            </a:r>
            <a:r>
              <a:rPr lang="en-US" sz="1200" b="0" i="0" kern="1200" dirty="0">
                <a:solidFill>
                  <a:schemeClr val="tx1"/>
                </a:solidFill>
                <a:effectLst/>
                <a:latin typeface="+mn-lt"/>
                <a:ea typeface="+mn-ea"/>
                <a:cs typeface="+mn-cs"/>
              </a:rPr>
              <a:t>/publication/266390574_Komatiites/</a:t>
            </a:r>
            <a:r>
              <a:rPr lang="en-US" sz="1200" b="0" i="0" kern="1200" dirty="0" err="1">
                <a:solidFill>
                  <a:schemeClr val="tx1"/>
                </a:solidFill>
                <a:effectLst/>
                <a:latin typeface="+mn-lt"/>
                <a:ea typeface="+mn-ea"/>
                <a:cs typeface="+mn-cs"/>
              </a:rPr>
              <a:t>figures?lo</a:t>
            </a:r>
            <a:r>
              <a:rPr lang="en-US" sz="1200" b="0" i="0" kern="1200" dirty="0">
                <a:solidFill>
                  <a:schemeClr val="tx1"/>
                </a:solidFill>
                <a:effectLst/>
                <a:latin typeface="+mn-lt"/>
                <a:ea typeface="+mn-ea"/>
                <a:cs typeface="+mn-cs"/>
              </a:rPr>
              <a:t>=1&amp;utm_source=</a:t>
            </a:r>
            <a:r>
              <a:rPr lang="en-US" sz="1200" b="0" i="0" kern="1200" dirty="0" err="1">
                <a:solidFill>
                  <a:schemeClr val="tx1"/>
                </a:solidFill>
                <a:effectLst/>
                <a:latin typeface="+mn-lt"/>
                <a:ea typeface="+mn-ea"/>
                <a:cs typeface="+mn-cs"/>
              </a:rPr>
              <a:t>google&amp;utm_medium</a:t>
            </a:r>
            <a:r>
              <a:rPr lang="en-US" sz="1200" b="0" i="0" kern="1200" dirty="0">
                <a:solidFill>
                  <a:schemeClr val="tx1"/>
                </a:solidFill>
                <a:effectLst/>
                <a:latin typeface="+mn-lt"/>
                <a:ea typeface="+mn-ea"/>
                <a:cs typeface="+mn-cs"/>
              </a:rPr>
              <a:t>=organic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Grove TL, </a:t>
            </a:r>
            <a:r>
              <a:rPr lang="en-US" sz="1200" b="0" i="0" kern="1200" dirty="0" err="1">
                <a:solidFill>
                  <a:schemeClr val="tx1"/>
                </a:solidFill>
                <a:effectLst/>
                <a:latin typeface="+mn-lt"/>
                <a:ea typeface="+mn-ea"/>
                <a:cs typeface="+mn-cs"/>
              </a:rPr>
              <a:t>Parman</a:t>
            </a:r>
            <a:r>
              <a:rPr lang="en-US" sz="1200" b="0" i="0" kern="1200" dirty="0">
                <a:solidFill>
                  <a:schemeClr val="tx1"/>
                </a:solidFill>
                <a:effectLst/>
                <a:latin typeface="+mn-lt"/>
                <a:ea typeface="+mn-ea"/>
                <a:cs typeface="+mn-cs"/>
              </a:rPr>
              <a:t> SW.. Thermal evolution of the Earth as recorded by komatiites. Earth Planet Sci Lett 219: 173-187</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a:t>
            </a:fld>
            <a:endParaRPr lang="en-US"/>
          </a:p>
        </p:txBody>
      </p:sp>
    </p:spTree>
    <p:extLst>
      <p:ext uri="{BB962C8B-B14F-4D97-AF65-F5344CB8AC3E}">
        <p14:creationId xmlns:p14="http://schemas.microsoft.com/office/powerpoint/2010/main" val="374913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Dunite</a:t>
            </a:r>
            <a:r>
              <a:rPr lang="en-US" dirty="0"/>
              <a:t> is olivine-rich peridotite</a:t>
            </a:r>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22</a:t>
            </a:fld>
            <a:endParaRPr lang="en-US"/>
          </a:p>
        </p:txBody>
      </p:sp>
    </p:spTree>
    <p:extLst>
      <p:ext uri="{BB962C8B-B14F-4D97-AF65-F5344CB8AC3E}">
        <p14:creationId xmlns:p14="http://schemas.microsoft.com/office/powerpoint/2010/main" val="1162326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Dunite</a:t>
            </a:r>
            <a:r>
              <a:rPr lang="en-US" dirty="0"/>
              <a:t> is olivine-rich peridotite</a:t>
            </a:r>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23</a:t>
            </a:fld>
            <a:endParaRPr lang="en-US"/>
          </a:p>
        </p:txBody>
      </p:sp>
    </p:spTree>
    <p:extLst>
      <p:ext uri="{BB962C8B-B14F-4D97-AF65-F5344CB8AC3E}">
        <p14:creationId xmlns:p14="http://schemas.microsoft.com/office/powerpoint/2010/main" val="3792968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24</a:t>
            </a:fld>
            <a:endParaRPr lang="en-US"/>
          </a:p>
        </p:txBody>
      </p:sp>
    </p:spTree>
    <p:extLst>
      <p:ext uri="{BB962C8B-B14F-4D97-AF65-F5344CB8AC3E}">
        <p14:creationId xmlns:p14="http://schemas.microsoft.com/office/powerpoint/2010/main" val="290412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25</a:t>
            </a:fld>
            <a:endParaRPr lang="en-US"/>
          </a:p>
        </p:txBody>
      </p:sp>
    </p:spTree>
    <p:extLst>
      <p:ext uri="{BB962C8B-B14F-4D97-AF65-F5344CB8AC3E}">
        <p14:creationId xmlns:p14="http://schemas.microsoft.com/office/powerpoint/2010/main" val="272309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4</a:t>
            </a:fld>
            <a:endParaRPr lang="en-US"/>
          </a:p>
        </p:txBody>
      </p:sp>
    </p:spTree>
    <p:extLst>
      <p:ext uri="{BB962C8B-B14F-4D97-AF65-F5344CB8AC3E}">
        <p14:creationId xmlns:p14="http://schemas.microsoft.com/office/powerpoint/2010/main" val="1611428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mn-lt"/>
                <a:ea typeface="+mn-ea"/>
                <a:cs typeface="+mn-cs"/>
              </a:rPr>
              <a:t>Cross-section of the Earth showing its main divisions and their approximate contributions to Earth's total internal heat flow to the surface, and the dominant heat transport mechanisms within the Earth. Percentages based on review in (1) Dye, S. T. (2012). Geoneutrinos and the radioactive power of the Earth. Reviews of Geophysics, 50(3), and (2) Arevalo Jr, R., McDonough, W. F., &amp; Luong, M. (2009). The K/U ratio of the silicate Earth: Insights into mantle composition, structure and thermal evolution. Earth and Planetary Science Letters, 278(3), 361–369.</a:t>
            </a:r>
          </a:p>
          <a:p>
            <a:pPr fontAlgn="t"/>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5</a:t>
            </a:fld>
            <a:endParaRPr lang="en-US"/>
          </a:p>
        </p:txBody>
      </p:sp>
    </p:spTree>
    <p:extLst>
      <p:ext uri="{BB962C8B-B14F-4D97-AF65-F5344CB8AC3E}">
        <p14:creationId xmlns:p14="http://schemas.microsoft.com/office/powerpoint/2010/main" val="1288651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mn-lt"/>
                <a:ea typeface="+mn-ea"/>
                <a:cs typeface="+mn-cs"/>
              </a:rPr>
              <a:t>Cross-section of the Earth showing its main divisions and their approximate contributions to Earth's total internal heat flow to the surface, and the dominant heat transport mechanisms within the Earth. Percentages based on review in (1) Dye, S. T. (2012). Geoneutrinos and the radioactive power of the Earth. Reviews of Geophysics, 50(3), and (2) Arevalo Jr, R., McDonough, W. F., &amp; Luong, M. (2009). The K/U ratio of the silicate Earth: Insights into mantle composition, structure and thermal evolution. Earth and Planetary Science Letters, 278(3), 361–369.</a:t>
            </a:r>
          </a:p>
          <a:p>
            <a:pPr fontAlgn="t"/>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6</a:t>
            </a:fld>
            <a:endParaRPr lang="en-US"/>
          </a:p>
        </p:txBody>
      </p:sp>
    </p:spTree>
    <p:extLst>
      <p:ext uri="{BB962C8B-B14F-4D97-AF65-F5344CB8AC3E}">
        <p14:creationId xmlns:p14="http://schemas.microsoft.com/office/powerpoint/2010/main" val="3479837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mn-lt"/>
                <a:ea typeface="+mn-ea"/>
                <a:cs typeface="+mn-cs"/>
              </a:rPr>
              <a:t>Cross-section of the Earth showing its main divisions and their approximate contributions to Earth's total internal heat flow to the surface, and the dominant heat transport mechanisms within the Earth. Percentages based on review in (1) Dye, S. T. (2012). Geoneutrinos and the radioactive power of the Earth. Reviews of Geophysics, 50(3), and (2) Arevalo Jr, R., McDonough, W. F., &amp; Luong, M. (2009). The K/U ratio of the silicate Earth: Insights into mantle composition, structure and thermal evolution. Earth and Planetary Science Letters, 278(3), 361–369.</a:t>
            </a:r>
          </a:p>
          <a:p>
            <a:pPr fontAlgn="t"/>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7</a:t>
            </a:fld>
            <a:endParaRPr lang="en-US"/>
          </a:p>
        </p:txBody>
      </p:sp>
    </p:spTree>
    <p:extLst>
      <p:ext uri="{BB962C8B-B14F-4D97-AF65-F5344CB8AC3E}">
        <p14:creationId xmlns:p14="http://schemas.microsoft.com/office/powerpoint/2010/main" val="4015036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8</a:t>
            </a:fld>
            <a:endParaRPr lang="en-US"/>
          </a:p>
        </p:txBody>
      </p:sp>
    </p:spTree>
    <p:extLst>
      <p:ext uri="{BB962C8B-B14F-4D97-AF65-F5344CB8AC3E}">
        <p14:creationId xmlns:p14="http://schemas.microsoft.com/office/powerpoint/2010/main" val="1194779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9</a:t>
            </a:fld>
            <a:endParaRPr lang="en-US"/>
          </a:p>
        </p:txBody>
      </p:sp>
    </p:spTree>
    <p:extLst>
      <p:ext uri="{BB962C8B-B14F-4D97-AF65-F5344CB8AC3E}">
        <p14:creationId xmlns:p14="http://schemas.microsoft.com/office/powerpoint/2010/main" val="1580222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10</a:t>
            </a:fld>
            <a:endParaRPr lang="en-US"/>
          </a:p>
        </p:txBody>
      </p:sp>
    </p:spTree>
    <p:extLst>
      <p:ext uri="{BB962C8B-B14F-4D97-AF65-F5344CB8AC3E}">
        <p14:creationId xmlns:p14="http://schemas.microsoft.com/office/powerpoint/2010/main" val="3814223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805672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98245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309761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42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713204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61442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FC319-B02D-9547-9FEE-1E5B60ED5A1C}" type="datetimeFigureOut">
              <a:rPr lang="en-US" smtClean="0"/>
              <a:t>12/30/21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35048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FC319-B02D-9547-9FEE-1E5B60ED5A1C}" type="datetimeFigureOut">
              <a:rPr lang="en-US" smtClean="0"/>
              <a:t>12/30/21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0753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FC319-B02D-9547-9FEE-1E5B60ED5A1C}" type="datetimeFigureOut">
              <a:rPr lang="en-US" smtClean="0"/>
              <a:t>12/30/21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02737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71719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4567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3FC319-B02D-9547-9FEE-1E5B60ED5A1C}" type="datetimeFigureOut">
              <a:rPr lang="en-US" smtClean="0"/>
              <a:t>12/30/21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46A6D-2882-084A-A10E-44A5B3A41721}" type="slidenum">
              <a:rPr lang="en-US" smtClean="0"/>
              <a:t>‹#›</a:t>
            </a:fld>
            <a:endParaRPr lang="en-US"/>
          </a:p>
        </p:txBody>
      </p:sp>
    </p:spTree>
    <p:extLst>
      <p:ext uri="{BB962C8B-B14F-4D97-AF65-F5344CB8AC3E}">
        <p14:creationId xmlns:p14="http://schemas.microsoft.com/office/powerpoint/2010/main" val="26693193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08722-D35B-824F-B3F7-507B0CCDC898}"/>
              </a:ext>
            </a:extLst>
          </p:cNvPr>
          <p:cNvSpPr txBox="1"/>
          <p:nvPr/>
        </p:nvSpPr>
        <p:spPr>
          <a:xfrm>
            <a:off x="772510" y="1923394"/>
            <a:ext cx="7598979" cy="1231106"/>
          </a:xfrm>
          <a:prstGeom prst="rect">
            <a:avLst/>
          </a:prstGeom>
          <a:noFill/>
        </p:spPr>
        <p:txBody>
          <a:bodyPr wrap="square" rtlCol="0">
            <a:spAutoFit/>
          </a:bodyPr>
          <a:lstStyle/>
          <a:p>
            <a:pPr algn="ctr"/>
            <a:r>
              <a:rPr lang="en-US" sz="3500" dirty="0">
                <a:latin typeface="Segoe UI Symbol" panose="020B0502040204020203" pitchFamily="34" charset="0"/>
                <a:ea typeface="Segoe UI Symbol" panose="020B0502040204020203" pitchFamily="34" charset="0"/>
              </a:rPr>
              <a:t>MGS 723: Geodynamics</a:t>
            </a:r>
          </a:p>
          <a:p>
            <a:pPr algn="ctr"/>
            <a:endParaRPr lang="en-US" sz="1000" dirty="0">
              <a:latin typeface="Segoe UI Symbol" panose="020B0502040204020203" pitchFamily="34" charset="0"/>
              <a:ea typeface="Segoe UI Symbol" panose="020B0502040204020203" pitchFamily="34" charset="0"/>
            </a:endParaRPr>
          </a:p>
          <a:p>
            <a:pPr algn="ctr"/>
            <a:r>
              <a:rPr lang="en-US" sz="2900">
                <a:latin typeface="Segoe UI Symbol" panose="020B0502040204020203" pitchFamily="34" charset="0"/>
                <a:ea typeface="Segoe UI Symbol" panose="020B0502040204020203" pitchFamily="34" charset="0"/>
              </a:rPr>
              <a:t>Class 11: </a:t>
            </a:r>
            <a:r>
              <a:rPr lang="en-US" sz="2900" u="sng" dirty="0">
                <a:latin typeface="Segoe UI Symbol" panose="020B0502040204020203" pitchFamily="34" charset="0"/>
                <a:ea typeface="Segoe UI Symbol" panose="020B0502040204020203" pitchFamily="34" charset="0"/>
              </a:rPr>
              <a:t>Heat Transfer I</a:t>
            </a:r>
          </a:p>
        </p:txBody>
      </p:sp>
      <p:sp>
        <p:nvSpPr>
          <p:cNvPr id="5" name="TextBox 4">
            <a:extLst>
              <a:ext uri="{FF2B5EF4-FFF2-40B4-BE49-F238E27FC236}">
                <a16:creationId xmlns:a16="http://schemas.microsoft.com/office/drawing/2014/main" id="{126BDC91-7000-2349-B982-07378732221C}"/>
              </a:ext>
            </a:extLst>
          </p:cNvPr>
          <p:cNvSpPr txBox="1"/>
          <p:nvPr/>
        </p:nvSpPr>
        <p:spPr>
          <a:xfrm>
            <a:off x="0" y="6488668"/>
            <a:ext cx="9144000"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Mixed sources for today, but derivations from: Turcotte &amp; Schubert, 2</a:t>
            </a:r>
            <a:r>
              <a:rPr lang="en-US" baseline="30000" dirty="0">
                <a:latin typeface="Segoe UI Symbol" panose="020B0502040204020203" pitchFamily="34" charset="0"/>
                <a:ea typeface="Segoe UI Symbol" panose="020B0502040204020203" pitchFamily="34" charset="0"/>
              </a:rPr>
              <a:t>nd</a:t>
            </a:r>
            <a:r>
              <a:rPr lang="en-US" dirty="0">
                <a:latin typeface="Segoe UI Symbol" panose="020B0502040204020203" pitchFamily="34" charset="0"/>
                <a:ea typeface="Segoe UI Symbol" panose="020B0502040204020203" pitchFamily="34" charset="0"/>
              </a:rPr>
              <a:t> Ed., Sect. 4</a:t>
            </a:r>
          </a:p>
        </p:txBody>
      </p:sp>
    </p:spTree>
    <p:extLst>
      <p:ext uri="{BB962C8B-B14F-4D97-AF65-F5344CB8AC3E}">
        <p14:creationId xmlns:p14="http://schemas.microsoft.com/office/powerpoint/2010/main" val="27539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with no description">
            <a:extLst>
              <a:ext uri="{FF2B5EF4-FFF2-40B4-BE49-F238E27FC236}">
                <a16:creationId xmlns:a16="http://schemas.microsoft.com/office/drawing/2014/main" id="{99FFA181-4DA7-9F41-8E19-07F279D26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792" y="252585"/>
            <a:ext cx="4310621" cy="60480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with no description">
            <a:extLst>
              <a:ext uri="{FF2B5EF4-FFF2-40B4-BE49-F238E27FC236}">
                <a16:creationId xmlns:a16="http://schemas.microsoft.com/office/drawing/2014/main" id="{EE7E3722-A70D-BB46-B93D-E6CBD4E2B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246" y="3486650"/>
            <a:ext cx="4808334" cy="3084513"/>
          </a:xfrm>
          <a:prstGeom prst="rect">
            <a:avLst/>
          </a:prstGeom>
          <a:noFill/>
          <a:ln w="19050">
            <a:solidFill>
              <a:srgbClr val="FF000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3439E71-2013-C444-8FC7-E530527CA071}"/>
              </a:ext>
            </a:extLst>
          </p:cNvPr>
          <p:cNvSpPr/>
          <p:nvPr/>
        </p:nvSpPr>
        <p:spPr>
          <a:xfrm>
            <a:off x="2792627" y="654908"/>
            <a:ext cx="1626973" cy="494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FBF439-C43A-8348-8059-B175DFBB7A85}"/>
              </a:ext>
            </a:extLst>
          </p:cNvPr>
          <p:cNvSpPr txBox="1"/>
          <p:nvPr/>
        </p:nvSpPr>
        <p:spPr>
          <a:xfrm>
            <a:off x="152400" y="76200"/>
            <a:ext cx="2286000" cy="984885"/>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Geotherm</a:t>
            </a:r>
          </a:p>
        </p:txBody>
      </p:sp>
    </p:spTree>
    <p:extLst>
      <p:ext uri="{BB962C8B-B14F-4D97-AF65-F5344CB8AC3E}">
        <p14:creationId xmlns:p14="http://schemas.microsoft.com/office/powerpoint/2010/main" val="302765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with no description">
            <a:extLst>
              <a:ext uri="{FF2B5EF4-FFF2-40B4-BE49-F238E27FC236}">
                <a16:creationId xmlns:a16="http://schemas.microsoft.com/office/drawing/2014/main" id="{99FFA181-4DA7-9F41-8E19-07F279D26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792" y="252585"/>
            <a:ext cx="4310621" cy="60480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with no description">
            <a:extLst>
              <a:ext uri="{FF2B5EF4-FFF2-40B4-BE49-F238E27FC236}">
                <a16:creationId xmlns:a16="http://schemas.microsoft.com/office/drawing/2014/main" id="{EE7E3722-A70D-BB46-B93D-E6CBD4E2B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246" y="3486650"/>
            <a:ext cx="4808334" cy="3084513"/>
          </a:xfrm>
          <a:prstGeom prst="rect">
            <a:avLst/>
          </a:prstGeom>
          <a:noFill/>
          <a:ln w="19050">
            <a:solidFill>
              <a:srgbClr val="FF000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3439E71-2013-C444-8FC7-E530527CA071}"/>
              </a:ext>
            </a:extLst>
          </p:cNvPr>
          <p:cNvSpPr/>
          <p:nvPr/>
        </p:nvSpPr>
        <p:spPr>
          <a:xfrm>
            <a:off x="2792627" y="654908"/>
            <a:ext cx="1626973" cy="494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FBF439-C43A-8348-8059-B175DFBB7A85}"/>
              </a:ext>
            </a:extLst>
          </p:cNvPr>
          <p:cNvSpPr txBox="1"/>
          <p:nvPr/>
        </p:nvSpPr>
        <p:spPr>
          <a:xfrm>
            <a:off x="-2490460" y="138419"/>
            <a:ext cx="6813808"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Cobden, 2020</a:t>
            </a:r>
          </a:p>
        </p:txBody>
      </p:sp>
      <p:pic>
        <p:nvPicPr>
          <p:cNvPr id="5" name="Picture 4" descr="Diagram&#10;&#10;Description automatically generated">
            <a:extLst>
              <a:ext uri="{FF2B5EF4-FFF2-40B4-BE49-F238E27FC236}">
                <a16:creationId xmlns:a16="http://schemas.microsoft.com/office/drawing/2014/main" id="{675835DE-B17F-9A45-9105-850CEC687014}"/>
              </a:ext>
            </a:extLst>
          </p:cNvPr>
          <p:cNvPicPr>
            <a:picLocks noChangeAspect="1"/>
          </p:cNvPicPr>
          <p:nvPr/>
        </p:nvPicPr>
        <p:blipFill>
          <a:blip r:embed="rId5"/>
          <a:stretch>
            <a:fillRect/>
          </a:stretch>
        </p:blipFill>
        <p:spPr>
          <a:xfrm>
            <a:off x="152400" y="557386"/>
            <a:ext cx="5093368" cy="2699050"/>
          </a:xfrm>
          <a:prstGeom prst="rect">
            <a:avLst/>
          </a:prstGeom>
        </p:spPr>
      </p:pic>
    </p:spTree>
    <p:extLst>
      <p:ext uri="{BB962C8B-B14F-4D97-AF65-F5344CB8AC3E}">
        <p14:creationId xmlns:p14="http://schemas.microsoft.com/office/powerpoint/2010/main" val="1959127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Heat transfer basics</a:t>
            </a:r>
          </a:p>
        </p:txBody>
      </p:sp>
      <p:sp>
        <p:nvSpPr>
          <p:cNvPr id="6" name="TextBox 5">
            <a:extLst>
              <a:ext uri="{FF2B5EF4-FFF2-40B4-BE49-F238E27FC236}">
                <a16:creationId xmlns:a16="http://schemas.microsoft.com/office/drawing/2014/main" id="{5A7EF7EA-834F-204A-91B8-00F86F1177EB}"/>
              </a:ext>
            </a:extLst>
          </p:cNvPr>
          <p:cNvSpPr txBox="1"/>
          <p:nvPr/>
        </p:nvSpPr>
        <p:spPr>
          <a:xfrm>
            <a:off x="251059" y="662539"/>
            <a:ext cx="8771021" cy="1600438"/>
          </a:xfrm>
          <a:prstGeom prst="rect">
            <a:avLst/>
          </a:prstGeom>
          <a:noFill/>
        </p:spPr>
        <p:txBody>
          <a:bodyPr wrap="square" rtlCol="0">
            <a:spAutoFit/>
          </a:bodyPr>
          <a:lstStyle/>
          <a:p>
            <a:pPr marL="457200" indent="-457200">
              <a:buFont typeface="Arial" panose="020B0604020202020204" pitchFamily="34" charset="0"/>
              <a:buChar char="•"/>
            </a:pPr>
            <a:r>
              <a:rPr lang="en-US" sz="2200" dirty="0">
                <a:latin typeface="Segoe UI Symbol" panose="020B0502040204020203" pitchFamily="34" charset="0"/>
                <a:ea typeface="Segoe UI Symbol" panose="020B0502040204020203" pitchFamily="34" charset="0"/>
              </a:rPr>
              <a:t>Heat is a form of energy [J = Joules]</a:t>
            </a:r>
          </a:p>
          <a:p>
            <a:pPr marL="457200" indent="-457200">
              <a:buFont typeface="Arial" panose="020B0604020202020204" pitchFamily="34" charset="0"/>
              <a:buChar char="•"/>
            </a:pPr>
            <a:endParaRPr lang="en-US" sz="500" dirty="0">
              <a:latin typeface="Segoe UI Symbol" panose="020B0502040204020203" pitchFamily="34" charset="0"/>
              <a:ea typeface="Segoe UI Symbol" panose="020B0502040204020203" pitchFamily="34" charset="0"/>
            </a:endParaRPr>
          </a:p>
          <a:p>
            <a:pPr marL="457200" indent="-457200">
              <a:buFont typeface="Arial" panose="020B0604020202020204" pitchFamily="34" charset="0"/>
              <a:buChar char="•"/>
            </a:pPr>
            <a:r>
              <a:rPr lang="en-US" sz="2200" dirty="0">
                <a:latin typeface="Segoe UI Symbol" panose="020B0502040204020203" pitchFamily="34" charset="0"/>
                <a:ea typeface="Segoe UI Symbol" panose="020B0502040204020203" pitchFamily="34" charset="0"/>
              </a:rPr>
              <a:t>Energy per unit time is power [J/s = Watts = W]</a:t>
            </a:r>
          </a:p>
          <a:p>
            <a:pPr marL="457200" indent="-457200">
              <a:buFont typeface="Arial" panose="020B0604020202020204" pitchFamily="34" charset="0"/>
              <a:buChar char="•"/>
            </a:pPr>
            <a:endParaRPr lang="en-US" sz="500" dirty="0">
              <a:latin typeface="Segoe UI Symbol" panose="020B0502040204020203" pitchFamily="34" charset="0"/>
              <a:ea typeface="Segoe UI Symbol" panose="020B0502040204020203" pitchFamily="34" charset="0"/>
            </a:endParaRPr>
          </a:p>
          <a:p>
            <a:pPr marL="457200" indent="-457200">
              <a:buFont typeface="Arial" panose="020B0604020202020204" pitchFamily="34" charset="0"/>
              <a:buChar char="•"/>
            </a:pPr>
            <a:r>
              <a:rPr lang="en-US" sz="2200" dirty="0">
                <a:latin typeface="Segoe UI Symbol" panose="020B0502040204020203" pitchFamily="34" charset="0"/>
                <a:ea typeface="Segoe UI Symbol" panose="020B0502040204020203" pitchFamily="34" charset="0"/>
              </a:rPr>
              <a:t>Across Earth boundaries (e.g., the surface), we often talk about heat flux. This is power/unit area [W/m</a:t>
            </a:r>
            <a:r>
              <a:rPr lang="en-US" sz="2200" baseline="30000" dirty="0">
                <a:latin typeface="Segoe UI Symbol" panose="020B0502040204020203" pitchFamily="34" charset="0"/>
                <a:ea typeface="Segoe UI Symbol" panose="020B0502040204020203" pitchFamily="34" charset="0"/>
              </a:rPr>
              <a:t>2</a:t>
            </a:r>
            <a:r>
              <a:rPr lang="en-US" sz="2200" dirty="0">
                <a:latin typeface="Segoe UI Symbol" panose="020B0502040204020203" pitchFamily="34" charset="0"/>
                <a:ea typeface="Segoe UI Symbol" panose="020B0502040204020203" pitchFamily="34" charset="0"/>
              </a:rPr>
              <a:t>]</a:t>
            </a:r>
          </a:p>
        </p:txBody>
      </p:sp>
    </p:spTree>
    <p:extLst>
      <p:ext uri="{BB962C8B-B14F-4D97-AF65-F5344CB8AC3E}">
        <p14:creationId xmlns:p14="http://schemas.microsoft.com/office/powerpoint/2010/main" val="357123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Heat transfer basics</a:t>
            </a:r>
          </a:p>
        </p:txBody>
      </p:sp>
      <p:sp>
        <p:nvSpPr>
          <p:cNvPr id="6" name="TextBox 5">
            <a:extLst>
              <a:ext uri="{FF2B5EF4-FFF2-40B4-BE49-F238E27FC236}">
                <a16:creationId xmlns:a16="http://schemas.microsoft.com/office/drawing/2014/main" id="{5A7EF7EA-834F-204A-91B8-00F86F1177EB}"/>
              </a:ext>
            </a:extLst>
          </p:cNvPr>
          <p:cNvSpPr txBox="1"/>
          <p:nvPr/>
        </p:nvSpPr>
        <p:spPr>
          <a:xfrm>
            <a:off x="251059" y="662539"/>
            <a:ext cx="8771021" cy="4565352"/>
          </a:xfrm>
          <a:prstGeom prst="rect">
            <a:avLst/>
          </a:prstGeom>
          <a:noFill/>
        </p:spPr>
        <p:txBody>
          <a:bodyPr wrap="square" rtlCol="0">
            <a:spAutoFit/>
          </a:bodyPr>
          <a:lstStyle/>
          <a:p>
            <a:pPr marL="457200" indent="-457200">
              <a:buFont typeface="Arial" panose="020B0604020202020204" pitchFamily="34" charset="0"/>
              <a:buChar char="•"/>
            </a:pPr>
            <a:r>
              <a:rPr lang="en-US" sz="2200" dirty="0">
                <a:latin typeface="Segoe UI Symbol" panose="020B0502040204020203" pitchFamily="34" charset="0"/>
                <a:ea typeface="Segoe UI Symbol" panose="020B0502040204020203" pitchFamily="34" charset="0"/>
              </a:rPr>
              <a:t>Heat is a form of energy [J = Joules]</a:t>
            </a:r>
          </a:p>
          <a:p>
            <a:pPr marL="457200" indent="-457200">
              <a:buFont typeface="Arial" panose="020B0604020202020204" pitchFamily="34" charset="0"/>
              <a:buChar char="•"/>
            </a:pPr>
            <a:endParaRPr lang="en-US" sz="500" dirty="0">
              <a:latin typeface="Segoe UI Symbol" panose="020B0502040204020203" pitchFamily="34" charset="0"/>
              <a:ea typeface="Segoe UI Symbol" panose="020B0502040204020203" pitchFamily="34" charset="0"/>
            </a:endParaRPr>
          </a:p>
          <a:p>
            <a:pPr marL="457200" indent="-457200">
              <a:buFont typeface="Arial" panose="020B0604020202020204" pitchFamily="34" charset="0"/>
              <a:buChar char="•"/>
            </a:pPr>
            <a:r>
              <a:rPr lang="en-US" sz="2200" dirty="0">
                <a:latin typeface="Segoe UI Symbol" panose="020B0502040204020203" pitchFamily="34" charset="0"/>
                <a:ea typeface="Segoe UI Symbol" panose="020B0502040204020203" pitchFamily="34" charset="0"/>
              </a:rPr>
              <a:t>Energy per unit time is power [J/s = Watts = W]</a:t>
            </a:r>
          </a:p>
          <a:p>
            <a:pPr marL="457200" indent="-457200">
              <a:buFont typeface="Arial" panose="020B0604020202020204" pitchFamily="34" charset="0"/>
              <a:buChar char="•"/>
            </a:pPr>
            <a:endParaRPr lang="en-US" sz="500" dirty="0">
              <a:latin typeface="Segoe UI Symbol" panose="020B0502040204020203" pitchFamily="34" charset="0"/>
              <a:ea typeface="Segoe UI Symbol" panose="020B0502040204020203" pitchFamily="34" charset="0"/>
            </a:endParaRPr>
          </a:p>
          <a:p>
            <a:pPr marL="457200" indent="-457200">
              <a:buFont typeface="Arial" panose="020B0604020202020204" pitchFamily="34" charset="0"/>
              <a:buChar char="•"/>
            </a:pPr>
            <a:r>
              <a:rPr lang="en-US" sz="2200" dirty="0">
                <a:latin typeface="Segoe UI Symbol" panose="020B0502040204020203" pitchFamily="34" charset="0"/>
                <a:ea typeface="Segoe UI Symbol" panose="020B0502040204020203" pitchFamily="34" charset="0"/>
              </a:rPr>
              <a:t>Across Earth boundaries (e.g., the surface), we often talk about heat flux. This is power/unit area [W/m</a:t>
            </a:r>
            <a:r>
              <a:rPr lang="en-US" sz="2200" baseline="30000" dirty="0">
                <a:latin typeface="Segoe UI Symbol" panose="020B0502040204020203" pitchFamily="34" charset="0"/>
                <a:ea typeface="Segoe UI Symbol" panose="020B0502040204020203" pitchFamily="34" charset="0"/>
              </a:rPr>
              <a:t>2</a:t>
            </a:r>
            <a:r>
              <a:rPr lang="en-US" sz="2200" dirty="0">
                <a:latin typeface="Segoe UI Symbol" panose="020B0502040204020203" pitchFamily="34" charset="0"/>
                <a:ea typeface="Segoe UI Symbol" panose="020B0502040204020203" pitchFamily="34" charset="0"/>
              </a:rPr>
              <a:t>]</a:t>
            </a:r>
          </a:p>
          <a:p>
            <a:endParaRPr lang="en-US" sz="2200" dirty="0">
              <a:latin typeface="Segoe UI Symbol" panose="020B0502040204020203" pitchFamily="34" charset="0"/>
              <a:ea typeface="Segoe UI Symbol" panose="020B0502040204020203" pitchFamily="34" charset="0"/>
            </a:endParaRPr>
          </a:p>
          <a:p>
            <a:endParaRPr lang="en-US" sz="2200" dirty="0">
              <a:latin typeface="Segoe UI Symbol" panose="020B0502040204020203" pitchFamily="34" charset="0"/>
              <a:ea typeface="Segoe UI Symbol" panose="020B0502040204020203" pitchFamily="34" charset="0"/>
            </a:endParaRPr>
          </a:p>
          <a:p>
            <a:r>
              <a:rPr lang="en-US" sz="2200" b="1" u="sng" dirty="0">
                <a:latin typeface="Segoe UI Symbol" panose="020B0502040204020203" pitchFamily="34" charset="0"/>
                <a:ea typeface="Segoe UI Symbol" panose="020B0502040204020203" pitchFamily="34" charset="0"/>
              </a:rPr>
              <a:t>On Earth:</a:t>
            </a:r>
          </a:p>
          <a:p>
            <a:endParaRPr lang="en-US" sz="5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r>
              <a:rPr lang="en-US" sz="2200" dirty="0">
                <a:latin typeface="Segoe UI Symbol" panose="020B0502040204020203" pitchFamily="34" charset="0"/>
                <a:ea typeface="Segoe UI Symbol" panose="020B0502040204020203" pitchFamily="34" charset="0"/>
              </a:rPr>
              <a:t>At surface: Incoming radiated solar heat flux ~ 400 W/m</a:t>
            </a:r>
            <a:r>
              <a:rPr lang="en-US" sz="2200" baseline="30000" dirty="0">
                <a:latin typeface="Segoe UI Symbol" panose="020B0502040204020203" pitchFamily="34" charset="0"/>
                <a:ea typeface="Segoe UI Symbol" panose="020B0502040204020203" pitchFamily="34" charset="0"/>
              </a:rPr>
              <a:t>2</a:t>
            </a:r>
          </a:p>
          <a:p>
            <a:pPr marL="342900" indent="-342900">
              <a:buFont typeface="Arial" panose="020B0604020202020204" pitchFamily="34" charset="0"/>
              <a:buChar char="•"/>
            </a:pPr>
            <a:endParaRPr lang="en-US" sz="500" baseline="300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endParaRPr lang="en-US" sz="500" baseline="300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r>
              <a:rPr lang="en-US" sz="2200" dirty="0">
                <a:latin typeface="Segoe UI Symbol" panose="020B0502040204020203" pitchFamily="34" charset="0"/>
                <a:ea typeface="Segoe UI Symbol" panose="020B0502040204020203" pitchFamily="34" charset="0"/>
              </a:rPr>
              <a:t>At surface: Outgoing heat flux (i.e., from solid Earth) ~ 90 </a:t>
            </a:r>
            <a:r>
              <a:rPr lang="en-US" sz="2200" b="1" u="sng" dirty="0">
                <a:latin typeface="Segoe UI Symbol" panose="020B0502040204020203" pitchFamily="34" charset="0"/>
                <a:ea typeface="Segoe UI Symbol" panose="020B0502040204020203" pitchFamily="34" charset="0"/>
              </a:rPr>
              <a:t>m</a:t>
            </a:r>
            <a:r>
              <a:rPr lang="en-US" sz="2200" dirty="0">
                <a:latin typeface="Segoe UI Symbol" panose="020B0502040204020203" pitchFamily="34" charset="0"/>
                <a:ea typeface="Segoe UI Symbol" panose="020B0502040204020203" pitchFamily="34" charset="0"/>
              </a:rPr>
              <a:t>Wm</a:t>
            </a:r>
            <a:r>
              <a:rPr lang="en-US" sz="2200" baseline="30000" dirty="0">
                <a:latin typeface="Segoe UI Symbol" panose="020B0502040204020203" pitchFamily="34" charset="0"/>
                <a:ea typeface="Segoe UI Symbol" panose="020B0502040204020203" pitchFamily="34" charset="0"/>
              </a:rPr>
              <a:t>2</a:t>
            </a:r>
          </a:p>
          <a:p>
            <a:r>
              <a:rPr lang="en-US" sz="2200" baseline="30000" dirty="0">
                <a:latin typeface="Segoe UI Symbol" panose="020B0502040204020203" pitchFamily="34" charset="0"/>
                <a:ea typeface="Segoe UI Symbol" panose="020B0502040204020203" pitchFamily="34" charset="0"/>
              </a:rPr>
              <a:t>			       </a:t>
            </a:r>
            <a:r>
              <a:rPr lang="en-US" sz="2200" dirty="0">
                <a:latin typeface="Segoe UI Symbol" panose="020B0502040204020203" pitchFamily="34" charset="0"/>
                <a:ea typeface="Segoe UI Symbol" panose="020B0502040204020203" pitchFamily="34" charset="0"/>
              </a:rPr>
              <a:t>Produces total heat flux (power) of ~ 45 TW </a:t>
            </a:r>
          </a:p>
          <a:p>
            <a:pPr marL="342900" indent="-342900">
              <a:buFont typeface="Arial" panose="020B0604020202020204" pitchFamily="34" charset="0"/>
              <a:buChar char="•"/>
            </a:pPr>
            <a:endParaRPr lang="en-US" sz="5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r>
              <a:rPr lang="en-US" sz="2200" dirty="0">
                <a:solidFill>
                  <a:schemeClr val="bg2">
                    <a:lumMod val="50000"/>
                  </a:schemeClr>
                </a:solidFill>
                <a:latin typeface="Segoe UI Symbol" panose="020B0502040204020203" pitchFamily="34" charset="0"/>
                <a:ea typeface="Segoe UI Symbol" panose="020B0502040204020203" pitchFamily="34" charset="0"/>
              </a:rPr>
              <a:t>Note: incoming solar heat of minimal relevance to solid Earth processes</a:t>
            </a:r>
          </a:p>
        </p:txBody>
      </p:sp>
    </p:spTree>
    <p:extLst>
      <p:ext uri="{BB962C8B-B14F-4D97-AF65-F5344CB8AC3E}">
        <p14:creationId xmlns:p14="http://schemas.microsoft.com/office/powerpoint/2010/main" val="668950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892154E-B8A2-3846-AD3F-4CA18B1F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629" y="345504"/>
            <a:ext cx="7314742" cy="548605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Surface heat flux ~ 45 TW</a:t>
            </a:r>
          </a:p>
        </p:txBody>
      </p:sp>
      <p:sp>
        <p:nvSpPr>
          <p:cNvPr id="7" name="TextBox 6">
            <a:extLst>
              <a:ext uri="{FF2B5EF4-FFF2-40B4-BE49-F238E27FC236}">
                <a16:creationId xmlns:a16="http://schemas.microsoft.com/office/drawing/2014/main" id="{4D9CE76D-6701-5A4F-9461-98D5340BAB04}"/>
              </a:ext>
            </a:extLst>
          </p:cNvPr>
          <p:cNvSpPr txBox="1"/>
          <p:nvPr/>
        </p:nvSpPr>
        <p:spPr>
          <a:xfrm>
            <a:off x="1" y="6074421"/>
            <a:ext cx="9143999" cy="384721"/>
          </a:xfrm>
          <a:prstGeom prst="rect">
            <a:avLst/>
          </a:prstGeom>
          <a:noFill/>
        </p:spPr>
        <p:txBody>
          <a:bodyPr wrap="square" rtlCol="0">
            <a:spAutoFit/>
          </a:bodyPr>
          <a:lstStyle/>
          <a:p>
            <a:pPr algn="ctr"/>
            <a:r>
              <a:rPr lang="en-US" sz="1900" dirty="0">
                <a:latin typeface="Segoe UI Symbol" panose="020B0502040204020203" pitchFamily="34" charset="0"/>
                <a:ea typeface="Segoe UI Symbol" panose="020B0502040204020203" pitchFamily="34" charset="0"/>
              </a:rPr>
              <a:t>Davies and Davies, 2010</a:t>
            </a:r>
          </a:p>
        </p:txBody>
      </p:sp>
    </p:spTree>
    <p:extLst>
      <p:ext uri="{BB962C8B-B14F-4D97-AF65-F5344CB8AC3E}">
        <p14:creationId xmlns:p14="http://schemas.microsoft.com/office/powerpoint/2010/main" val="3997345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fundamental driver for solid Earth structure</a:t>
            </a:r>
          </a:p>
        </p:txBody>
      </p:sp>
      <p:pic>
        <p:nvPicPr>
          <p:cNvPr id="5" name="Picture 4" descr="A picture containing text, compact disk, drum&#10;&#10;Description automatically generated">
            <a:extLst>
              <a:ext uri="{FF2B5EF4-FFF2-40B4-BE49-F238E27FC236}">
                <a16:creationId xmlns:a16="http://schemas.microsoft.com/office/drawing/2014/main" id="{D8FD484E-AE39-4D4B-ADDB-018D37819E3E}"/>
              </a:ext>
            </a:extLst>
          </p:cNvPr>
          <p:cNvPicPr>
            <a:picLocks noChangeAspect="1"/>
          </p:cNvPicPr>
          <p:nvPr/>
        </p:nvPicPr>
        <p:blipFill>
          <a:blip r:embed="rId3"/>
          <a:stretch>
            <a:fillRect/>
          </a:stretch>
        </p:blipFill>
        <p:spPr>
          <a:xfrm>
            <a:off x="425291" y="1178185"/>
            <a:ext cx="6553898" cy="4623549"/>
          </a:xfrm>
          <a:prstGeom prst="rect">
            <a:avLst/>
          </a:prstGeom>
          <a:ln>
            <a:solidFill>
              <a:schemeClr val="tx1"/>
            </a:solidFill>
          </a:ln>
        </p:spPr>
      </p:pic>
      <p:pic>
        <p:nvPicPr>
          <p:cNvPr id="6" name="Picture 2" descr="Lava Lamp Original Brand 20 oz - Yellow Wax with Purple Liquid - -  Amazon.com">
            <a:extLst>
              <a:ext uri="{FF2B5EF4-FFF2-40B4-BE49-F238E27FC236}">
                <a16:creationId xmlns:a16="http://schemas.microsoft.com/office/drawing/2014/main" id="{D046134E-8F53-D849-8B7F-5633658C9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45" y="1135382"/>
            <a:ext cx="1265584" cy="470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93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3 types of heat transfer</a:t>
            </a:r>
          </a:p>
        </p:txBody>
      </p:sp>
      <p:pic>
        <p:nvPicPr>
          <p:cNvPr id="3" name="Picture 2" descr="Text, letter&#10;&#10;Description automatically generated">
            <a:extLst>
              <a:ext uri="{FF2B5EF4-FFF2-40B4-BE49-F238E27FC236}">
                <a16:creationId xmlns:a16="http://schemas.microsoft.com/office/drawing/2014/main" id="{67EC0072-34F2-3647-B10F-47B3FA02F75A}"/>
              </a:ext>
            </a:extLst>
          </p:cNvPr>
          <p:cNvPicPr>
            <a:picLocks noChangeAspect="1"/>
          </p:cNvPicPr>
          <p:nvPr/>
        </p:nvPicPr>
        <p:blipFill>
          <a:blip r:embed="rId3"/>
          <a:stretch>
            <a:fillRect/>
          </a:stretch>
        </p:blipFill>
        <p:spPr>
          <a:xfrm>
            <a:off x="198120" y="1112142"/>
            <a:ext cx="8747760" cy="3719315"/>
          </a:xfrm>
          <a:prstGeom prst="rect">
            <a:avLst/>
          </a:prstGeom>
        </p:spPr>
      </p:pic>
      <p:sp>
        <p:nvSpPr>
          <p:cNvPr id="7" name="TextBox 6">
            <a:extLst>
              <a:ext uri="{FF2B5EF4-FFF2-40B4-BE49-F238E27FC236}">
                <a16:creationId xmlns:a16="http://schemas.microsoft.com/office/drawing/2014/main" id="{0870159F-13D9-E341-A183-F59CD9BAD560}"/>
              </a:ext>
            </a:extLst>
          </p:cNvPr>
          <p:cNvSpPr txBox="1"/>
          <p:nvPr/>
        </p:nvSpPr>
        <p:spPr>
          <a:xfrm>
            <a:off x="6786097" y="6473279"/>
            <a:ext cx="8771021" cy="384721"/>
          </a:xfrm>
          <a:prstGeom prst="rect">
            <a:avLst/>
          </a:prstGeom>
          <a:noFill/>
        </p:spPr>
        <p:txBody>
          <a:bodyPr wrap="square" rtlCol="0">
            <a:spAutoFit/>
          </a:bodyPr>
          <a:lstStyle/>
          <a:p>
            <a:r>
              <a:rPr lang="en-US" sz="1900" dirty="0">
                <a:latin typeface="Segoe UI Symbol" panose="020B0502040204020203" pitchFamily="34" charset="0"/>
                <a:ea typeface="Segoe UI Symbol" panose="020B0502040204020203" pitchFamily="34" charset="0"/>
              </a:rPr>
              <a:t>Becker and </a:t>
            </a:r>
            <a:r>
              <a:rPr lang="en-US" sz="1900" dirty="0" err="1">
                <a:latin typeface="Segoe UI Symbol" panose="020B0502040204020203" pitchFamily="34" charset="0"/>
                <a:ea typeface="Segoe UI Symbol" panose="020B0502040204020203" pitchFamily="34" charset="0"/>
              </a:rPr>
              <a:t>Faccenna</a:t>
            </a:r>
            <a:endParaRPr lang="en-US" sz="19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18903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3 types of heat transfer</a:t>
            </a:r>
          </a:p>
        </p:txBody>
      </p:sp>
      <p:pic>
        <p:nvPicPr>
          <p:cNvPr id="3" name="Picture 2" descr="Text, letter&#10;&#10;Description automatically generated">
            <a:extLst>
              <a:ext uri="{FF2B5EF4-FFF2-40B4-BE49-F238E27FC236}">
                <a16:creationId xmlns:a16="http://schemas.microsoft.com/office/drawing/2014/main" id="{67EC0072-34F2-3647-B10F-47B3FA02F75A}"/>
              </a:ext>
            </a:extLst>
          </p:cNvPr>
          <p:cNvPicPr>
            <a:picLocks noChangeAspect="1"/>
          </p:cNvPicPr>
          <p:nvPr/>
        </p:nvPicPr>
        <p:blipFill>
          <a:blip r:embed="rId3"/>
          <a:stretch>
            <a:fillRect/>
          </a:stretch>
        </p:blipFill>
        <p:spPr>
          <a:xfrm>
            <a:off x="198120" y="1112142"/>
            <a:ext cx="8747760" cy="3719315"/>
          </a:xfrm>
          <a:prstGeom prst="rect">
            <a:avLst/>
          </a:prstGeom>
        </p:spPr>
      </p:pic>
      <p:sp>
        <p:nvSpPr>
          <p:cNvPr id="7" name="TextBox 6">
            <a:extLst>
              <a:ext uri="{FF2B5EF4-FFF2-40B4-BE49-F238E27FC236}">
                <a16:creationId xmlns:a16="http://schemas.microsoft.com/office/drawing/2014/main" id="{0870159F-13D9-E341-A183-F59CD9BAD560}"/>
              </a:ext>
            </a:extLst>
          </p:cNvPr>
          <p:cNvSpPr txBox="1"/>
          <p:nvPr/>
        </p:nvSpPr>
        <p:spPr>
          <a:xfrm>
            <a:off x="6786097" y="6473279"/>
            <a:ext cx="8771021" cy="384721"/>
          </a:xfrm>
          <a:prstGeom prst="rect">
            <a:avLst/>
          </a:prstGeom>
          <a:noFill/>
        </p:spPr>
        <p:txBody>
          <a:bodyPr wrap="square" rtlCol="0">
            <a:spAutoFit/>
          </a:bodyPr>
          <a:lstStyle/>
          <a:p>
            <a:r>
              <a:rPr lang="en-US" sz="1900" dirty="0">
                <a:latin typeface="Segoe UI Symbol" panose="020B0502040204020203" pitchFamily="34" charset="0"/>
                <a:ea typeface="Segoe UI Symbol" panose="020B0502040204020203" pitchFamily="34" charset="0"/>
              </a:rPr>
              <a:t>Becker and </a:t>
            </a:r>
            <a:r>
              <a:rPr lang="en-US" sz="1900" dirty="0" err="1">
                <a:latin typeface="Segoe UI Symbol" panose="020B0502040204020203" pitchFamily="34" charset="0"/>
                <a:ea typeface="Segoe UI Symbol" panose="020B0502040204020203" pitchFamily="34" charset="0"/>
              </a:rPr>
              <a:t>Faccenna</a:t>
            </a:r>
            <a:endParaRPr lang="en-US" sz="1900" dirty="0">
              <a:latin typeface="Segoe UI Symbol" panose="020B0502040204020203" pitchFamily="34" charset="0"/>
              <a:ea typeface="Segoe UI Symbol" panose="020B0502040204020203" pitchFamily="34" charset="0"/>
            </a:endParaRPr>
          </a:p>
        </p:txBody>
      </p:sp>
      <p:sp>
        <p:nvSpPr>
          <p:cNvPr id="10" name="Rectangle 9">
            <a:extLst>
              <a:ext uri="{FF2B5EF4-FFF2-40B4-BE49-F238E27FC236}">
                <a16:creationId xmlns:a16="http://schemas.microsoft.com/office/drawing/2014/main" id="{7002EBF0-FABA-6841-BAA9-1D1C83D5B2F6}"/>
              </a:ext>
            </a:extLst>
          </p:cNvPr>
          <p:cNvSpPr/>
          <p:nvPr/>
        </p:nvSpPr>
        <p:spPr>
          <a:xfrm>
            <a:off x="312419" y="3282946"/>
            <a:ext cx="8771021" cy="319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Diagram&#10;&#10;Description automatically generated">
            <a:extLst>
              <a:ext uri="{FF2B5EF4-FFF2-40B4-BE49-F238E27FC236}">
                <a16:creationId xmlns:a16="http://schemas.microsoft.com/office/drawing/2014/main" id="{ED86C89C-BB50-704B-8D7D-C1AB1E1579C4}"/>
              </a:ext>
            </a:extLst>
          </p:cNvPr>
          <p:cNvPicPr>
            <a:picLocks noChangeAspect="1"/>
          </p:cNvPicPr>
          <p:nvPr/>
        </p:nvPicPr>
        <p:blipFill>
          <a:blip r:embed="rId4"/>
          <a:stretch>
            <a:fillRect/>
          </a:stretch>
        </p:blipFill>
        <p:spPr>
          <a:xfrm>
            <a:off x="6076950" y="3128257"/>
            <a:ext cx="2625090" cy="2678938"/>
          </a:xfrm>
          <a:prstGeom prst="rect">
            <a:avLst/>
          </a:prstGeom>
        </p:spPr>
      </p:pic>
    </p:spTree>
    <p:extLst>
      <p:ext uri="{BB962C8B-B14F-4D97-AF65-F5344CB8AC3E}">
        <p14:creationId xmlns:p14="http://schemas.microsoft.com/office/powerpoint/2010/main" val="142210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3 types of heat transfer</a:t>
            </a:r>
          </a:p>
        </p:txBody>
      </p:sp>
      <p:pic>
        <p:nvPicPr>
          <p:cNvPr id="3" name="Picture 2" descr="Text, letter&#10;&#10;Description automatically generated">
            <a:extLst>
              <a:ext uri="{FF2B5EF4-FFF2-40B4-BE49-F238E27FC236}">
                <a16:creationId xmlns:a16="http://schemas.microsoft.com/office/drawing/2014/main" id="{67EC0072-34F2-3647-B10F-47B3FA02F75A}"/>
              </a:ext>
            </a:extLst>
          </p:cNvPr>
          <p:cNvPicPr>
            <a:picLocks noChangeAspect="1"/>
          </p:cNvPicPr>
          <p:nvPr/>
        </p:nvPicPr>
        <p:blipFill>
          <a:blip r:embed="rId3"/>
          <a:stretch>
            <a:fillRect/>
          </a:stretch>
        </p:blipFill>
        <p:spPr>
          <a:xfrm>
            <a:off x="198120" y="1112142"/>
            <a:ext cx="8747760" cy="3719315"/>
          </a:xfrm>
          <a:prstGeom prst="rect">
            <a:avLst/>
          </a:prstGeom>
        </p:spPr>
      </p:pic>
      <p:sp>
        <p:nvSpPr>
          <p:cNvPr id="7" name="TextBox 6">
            <a:extLst>
              <a:ext uri="{FF2B5EF4-FFF2-40B4-BE49-F238E27FC236}">
                <a16:creationId xmlns:a16="http://schemas.microsoft.com/office/drawing/2014/main" id="{0870159F-13D9-E341-A183-F59CD9BAD560}"/>
              </a:ext>
            </a:extLst>
          </p:cNvPr>
          <p:cNvSpPr txBox="1"/>
          <p:nvPr/>
        </p:nvSpPr>
        <p:spPr>
          <a:xfrm>
            <a:off x="6786097" y="6473279"/>
            <a:ext cx="8771021" cy="384721"/>
          </a:xfrm>
          <a:prstGeom prst="rect">
            <a:avLst/>
          </a:prstGeom>
          <a:noFill/>
        </p:spPr>
        <p:txBody>
          <a:bodyPr wrap="square" rtlCol="0">
            <a:spAutoFit/>
          </a:bodyPr>
          <a:lstStyle/>
          <a:p>
            <a:r>
              <a:rPr lang="en-US" sz="1900" dirty="0">
                <a:latin typeface="Segoe UI Symbol" panose="020B0502040204020203" pitchFamily="34" charset="0"/>
                <a:ea typeface="Segoe UI Symbol" panose="020B0502040204020203" pitchFamily="34" charset="0"/>
              </a:rPr>
              <a:t>Becker and </a:t>
            </a:r>
            <a:r>
              <a:rPr lang="en-US" sz="1900" dirty="0" err="1">
                <a:latin typeface="Segoe UI Symbol" panose="020B0502040204020203" pitchFamily="34" charset="0"/>
                <a:ea typeface="Segoe UI Symbol" panose="020B0502040204020203" pitchFamily="34" charset="0"/>
              </a:rPr>
              <a:t>Faccenna</a:t>
            </a:r>
            <a:endParaRPr lang="en-US" sz="1900" dirty="0">
              <a:latin typeface="Segoe UI Symbol" panose="020B0502040204020203" pitchFamily="34" charset="0"/>
              <a:ea typeface="Segoe UI Symbol" panose="020B0502040204020203" pitchFamily="34" charset="0"/>
            </a:endParaRPr>
          </a:p>
        </p:txBody>
      </p:sp>
      <p:sp>
        <p:nvSpPr>
          <p:cNvPr id="10" name="Rectangle 9">
            <a:extLst>
              <a:ext uri="{FF2B5EF4-FFF2-40B4-BE49-F238E27FC236}">
                <a16:creationId xmlns:a16="http://schemas.microsoft.com/office/drawing/2014/main" id="{7002EBF0-FABA-6841-BAA9-1D1C83D5B2F6}"/>
              </a:ext>
            </a:extLst>
          </p:cNvPr>
          <p:cNvSpPr/>
          <p:nvPr/>
        </p:nvSpPr>
        <p:spPr>
          <a:xfrm>
            <a:off x="312419" y="3282946"/>
            <a:ext cx="8771021" cy="319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Diagram&#10;&#10;Description automatically generated">
            <a:extLst>
              <a:ext uri="{FF2B5EF4-FFF2-40B4-BE49-F238E27FC236}">
                <a16:creationId xmlns:a16="http://schemas.microsoft.com/office/drawing/2014/main" id="{ED86C89C-BB50-704B-8D7D-C1AB1E1579C4}"/>
              </a:ext>
            </a:extLst>
          </p:cNvPr>
          <p:cNvPicPr>
            <a:picLocks noChangeAspect="1"/>
          </p:cNvPicPr>
          <p:nvPr/>
        </p:nvPicPr>
        <p:blipFill>
          <a:blip r:embed="rId4"/>
          <a:stretch>
            <a:fillRect/>
          </a:stretch>
        </p:blipFill>
        <p:spPr>
          <a:xfrm>
            <a:off x="6076950" y="3128257"/>
            <a:ext cx="2625090" cy="2678938"/>
          </a:xfrm>
          <a:prstGeom prst="rect">
            <a:avLst/>
          </a:prstGeom>
        </p:spPr>
      </p:pic>
      <p:sp>
        <p:nvSpPr>
          <p:cNvPr id="13" name="TextBox 12">
            <a:extLst>
              <a:ext uri="{FF2B5EF4-FFF2-40B4-BE49-F238E27FC236}">
                <a16:creationId xmlns:a16="http://schemas.microsoft.com/office/drawing/2014/main" id="{77E17D9B-FEBB-B24E-82DA-F933B50FB48F}"/>
              </a:ext>
            </a:extLst>
          </p:cNvPr>
          <p:cNvSpPr txBox="1"/>
          <p:nvPr/>
        </p:nvSpPr>
        <p:spPr>
          <a:xfrm>
            <a:off x="441960" y="3831984"/>
            <a:ext cx="5136280" cy="800219"/>
          </a:xfrm>
          <a:prstGeom prst="rect">
            <a:avLst/>
          </a:prstGeom>
          <a:noFill/>
        </p:spPr>
        <p:txBody>
          <a:bodyPr wrap="square" rtlCol="0">
            <a:spAutoFit/>
          </a:bodyPr>
          <a:lstStyle/>
          <a:p>
            <a:pPr algn="ctr"/>
            <a:r>
              <a:rPr lang="en-US" sz="2300" dirty="0">
                <a:latin typeface="Segoe UI Symbol" panose="020B0502040204020203" pitchFamily="34" charset="0"/>
                <a:ea typeface="Segoe UI Symbol" panose="020B0502040204020203" pitchFamily="34" charset="0"/>
              </a:rPr>
              <a:t>When these two modes of heat transfer work together:</a:t>
            </a:r>
          </a:p>
        </p:txBody>
      </p:sp>
    </p:spTree>
    <p:extLst>
      <p:ext uri="{BB962C8B-B14F-4D97-AF65-F5344CB8AC3E}">
        <p14:creationId xmlns:p14="http://schemas.microsoft.com/office/powerpoint/2010/main" val="357840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3 types of heat transfer</a:t>
            </a:r>
          </a:p>
        </p:txBody>
      </p:sp>
      <p:pic>
        <p:nvPicPr>
          <p:cNvPr id="3" name="Picture 2" descr="Text, letter&#10;&#10;Description automatically generated">
            <a:extLst>
              <a:ext uri="{FF2B5EF4-FFF2-40B4-BE49-F238E27FC236}">
                <a16:creationId xmlns:a16="http://schemas.microsoft.com/office/drawing/2014/main" id="{67EC0072-34F2-3647-B10F-47B3FA02F75A}"/>
              </a:ext>
            </a:extLst>
          </p:cNvPr>
          <p:cNvPicPr>
            <a:picLocks noChangeAspect="1"/>
          </p:cNvPicPr>
          <p:nvPr/>
        </p:nvPicPr>
        <p:blipFill>
          <a:blip r:embed="rId3"/>
          <a:stretch>
            <a:fillRect/>
          </a:stretch>
        </p:blipFill>
        <p:spPr>
          <a:xfrm>
            <a:off x="198120" y="1112142"/>
            <a:ext cx="8747760" cy="3719315"/>
          </a:xfrm>
          <a:prstGeom prst="rect">
            <a:avLst/>
          </a:prstGeom>
        </p:spPr>
      </p:pic>
      <p:sp>
        <p:nvSpPr>
          <p:cNvPr id="7" name="TextBox 6">
            <a:extLst>
              <a:ext uri="{FF2B5EF4-FFF2-40B4-BE49-F238E27FC236}">
                <a16:creationId xmlns:a16="http://schemas.microsoft.com/office/drawing/2014/main" id="{0870159F-13D9-E341-A183-F59CD9BAD560}"/>
              </a:ext>
            </a:extLst>
          </p:cNvPr>
          <p:cNvSpPr txBox="1"/>
          <p:nvPr/>
        </p:nvSpPr>
        <p:spPr>
          <a:xfrm>
            <a:off x="6938497" y="6372880"/>
            <a:ext cx="8771021" cy="384721"/>
          </a:xfrm>
          <a:prstGeom prst="rect">
            <a:avLst/>
          </a:prstGeom>
          <a:noFill/>
        </p:spPr>
        <p:txBody>
          <a:bodyPr wrap="square" rtlCol="0">
            <a:spAutoFit/>
          </a:bodyPr>
          <a:lstStyle/>
          <a:p>
            <a:r>
              <a:rPr lang="en-US" sz="1900" dirty="0" err="1">
                <a:latin typeface="Segoe UI Symbol" panose="020B0502040204020203" pitchFamily="34" charset="0"/>
                <a:ea typeface="Segoe UI Symbol" panose="020B0502040204020203" pitchFamily="34" charset="0"/>
              </a:rPr>
              <a:t>Heyn</a:t>
            </a:r>
            <a:r>
              <a:rPr lang="en-US" sz="1900" dirty="0">
                <a:latin typeface="Segoe UI Symbol" panose="020B0502040204020203" pitchFamily="34" charset="0"/>
                <a:ea typeface="Segoe UI Symbol" panose="020B0502040204020203" pitchFamily="34" charset="0"/>
              </a:rPr>
              <a:t> et al., 2018</a:t>
            </a:r>
          </a:p>
        </p:txBody>
      </p:sp>
      <p:sp>
        <p:nvSpPr>
          <p:cNvPr id="10" name="Rectangle 9">
            <a:extLst>
              <a:ext uri="{FF2B5EF4-FFF2-40B4-BE49-F238E27FC236}">
                <a16:creationId xmlns:a16="http://schemas.microsoft.com/office/drawing/2014/main" id="{7002EBF0-FABA-6841-BAA9-1D1C83D5B2F6}"/>
              </a:ext>
            </a:extLst>
          </p:cNvPr>
          <p:cNvSpPr/>
          <p:nvPr/>
        </p:nvSpPr>
        <p:spPr>
          <a:xfrm>
            <a:off x="312419" y="3282946"/>
            <a:ext cx="8771021" cy="319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664392-53EF-8D48-8127-EF1CE39386E4}"/>
              </a:ext>
            </a:extLst>
          </p:cNvPr>
          <p:cNvSpPr txBox="1"/>
          <p:nvPr/>
        </p:nvSpPr>
        <p:spPr>
          <a:xfrm>
            <a:off x="441960" y="3831984"/>
            <a:ext cx="5136280" cy="1154162"/>
          </a:xfrm>
          <a:prstGeom prst="rect">
            <a:avLst/>
          </a:prstGeom>
          <a:noFill/>
        </p:spPr>
        <p:txBody>
          <a:bodyPr wrap="square" rtlCol="0">
            <a:spAutoFit/>
          </a:bodyPr>
          <a:lstStyle/>
          <a:p>
            <a:pPr algn="ctr"/>
            <a:r>
              <a:rPr lang="en-US" sz="2300" dirty="0">
                <a:latin typeface="Segoe UI Symbol" panose="020B0502040204020203" pitchFamily="34" charset="0"/>
                <a:ea typeface="Segoe UI Symbol" panose="020B0502040204020203" pitchFamily="34" charset="0"/>
              </a:rPr>
              <a:t>When these two modes of heat transfer work together:</a:t>
            </a:r>
          </a:p>
          <a:p>
            <a:pPr algn="ctr"/>
            <a:r>
              <a:rPr lang="en-US" sz="2300" b="1" u="sng" dirty="0">
                <a:latin typeface="Segoe UI Symbol" panose="020B0502040204020203" pitchFamily="34" charset="0"/>
                <a:ea typeface="Segoe UI Symbol" panose="020B0502040204020203" pitchFamily="34" charset="0"/>
              </a:rPr>
              <a:t>Convection</a:t>
            </a:r>
          </a:p>
        </p:txBody>
      </p:sp>
      <p:pic>
        <p:nvPicPr>
          <p:cNvPr id="5" name="Picture 4" descr="A close-up of a balloon&#10;&#10;Description automatically generated with low confidence">
            <a:extLst>
              <a:ext uri="{FF2B5EF4-FFF2-40B4-BE49-F238E27FC236}">
                <a16:creationId xmlns:a16="http://schemas.microsoft.com/office/drawing/2014/main" id="{3B081C91-6917-2C4A-AED5-B77DB3BF2140}"/>
              </a:ext>
            </a:extLst>
          </p:cNvPr>
          <p:cNvPicPr>
            <a:picLocks noChangeAspect="1"/>
          </p:cNvPicPr>
          <p:nvPr/>
        </p:nvPicPr>
        <p:blipFill>
          <a:blip r:embed="rId4"/>
          <a:stretch>
            <a:fillRect/>
          </a:stretch>
        </p:blipFill>
        <p:spPr>
          <a:xfrm>
            <a:off x="5871211" y="3297358"/>
            <a:ext cx="2960370" cy="3068198"/>
          </a:xfrm>
          <a:prstGeom prst="rect">
            <a:avLst/>
          </a:prstGeom>
        </p:spPr>
      </p:pic>
      <p:sp>
        <p:nvSpPr>
          <p:cNvPr id="14" name="Freeform 13">
            <a:extLst>
              <a:ext uri="{FF2B5EF4-FFF2-40B4-BE49-F238E27FC236}">
                <a16:creationId xmlns:a16="http://schemas.microsoft.com/office/drawing/2014/main" id="{6066FAC5-6AC4-AA4E-A4E6-AC4548F18C2C}"/>
              </a:ext>
            </a:extLst>
          </p:cNvPr>
          <p:cNvSpPr/>
          <p:nvPr/>
        </p:nvSpPr>
        <p:spPr>
          <a:xfrm>
            <a:off x="3124200" y="5013960"/>
            <a:ext cx="2697480" cy="872528"/>
          </a:xfrm>
          <a:custGeom>
            <a:avLst/>
            <a:gdLst>
              <a:gd name="connsiteX0" fmla="*/ 0 w 2697480"/>
              <a:gd name="connsiteY0" fmla="*/ 0 h 872528"/>
              <a:gd name="connsiteX1" fmla="*/ 259080 w 2697480"/>
              <a:gd name="connsiteY1" fmla="*/ 320040 h 872528"/>
              <a:gd name="connsiteX2" fmla="*/ 777240 w 2697480"/>
              <a:gd name="connsiteY2" fmla="*/ 685800 h 872528"/>
              <a:gd name="connsiteX3" fmla="*/ 1661160 w 2697480"/>
              <a:gd name="connsiteY3" fmla="*/ 868680 h 872528"/>
              <a:gd name="connsiteX4" fmla="*/ 2697480 w 2697480"/>
              <a:gd name="connsiteY4" fmla="*/ 792480 h 872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480" h="872528">
                <a:moveTo>
                  <a:pt x="0" y="0"/>
                </a:moveTo>
                <a:cubicBezTo>
                  <a:pt x="64770" y="102870"/>
                  <a:pt x="129540" y="205740"/>
                  <a:pt x="259080" y="320040"/>
                </a:cubicBezTo>
                <a:cubicBezTo>
                  <a:pt x="388620" y="434340"/>
                  <a:pt x="543560" y="594360"/>
                  <a:pt x="777240" y="685800"/>
                </a:cubicBezTo>
                <a:cubicBezTo>
                  <a:pt x="1010920" y="777240"/>
                  <a:pt x="1341120" y="850900"/>
                  <a:pt x="1661160" y="868680"/>
                </a:cubicBezTo>
                <a:cubicBezTo>
                  <a:pt x="1981200" y="886460"/>
                  <a:pt x="2339340" y="839470"/>
                  <a:pt x="2697480" y="792480"/>
                </a:cubicBezTo>
              </a:path>
            </a:pathLst>
          </a:custGeom>
          <a:noFill/>
          <a:ln w="60325">
            <a:solidFill>
              <a:schemeClr val="tx1">
                <a:lumMod val="65000"/>
                <a:lumOff val="3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541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Problem set #2 clarifications</a:t>
            </a:r>
          </a:p>
        </p:txBody>
      </p:sp>
      <p:pic>
        <p:nvPicPr>
          <p:cNvPr id="7" name="Picture 6" descr="Text, letter&#10;&#10;Description automatically generated">
            <a:extLst>
              <a:ext uri="{FF2B5EF4-FFF2-40B4-BE49-F238E27FC236}">
                <a16:creationId xmlns:a16="http://schemas.microsoft.com/office/drawing/2014/main" id="{6F2A9B14-9741-CB43-86F5-645211DE3900}"/>
              </a:ext>
            </a:extLst>
          </p:cNvPr>
          <p:cNvPicPr>
            <a:picLocks noChangeAspect="1"/>
          </p:cNvPicPr>
          <p:nvPr/>
        </p:nvPicPr>
        <p:blipFill>
          <a:blip r:embed="rId3"/>
          <a:stretch>
            <a:fillRect/>
          </a:stretch>
        </p:blipFill>
        <p:spPr>
          <a:xfrm>
            <a:off x="1226427" y="1079605"/>
            <a:ext cx="6435774" cy="2560543"/>
          </a:xfrm>
          <a:prstGeom prst="rect">
            <a:avLst/>
          </a:prstGeom>
        </p:spPr>
      </p:pic>
      <p:sp>
        <p:nvSpPr>
          <p:cNvPr id="9" name="TextBox 8">
            <a:extLst>
              <a:ext uri="{FF2B5EF4-FFF2-40B4-BE49-F238E27FC236}">
                <a16:creationId xmlns:a16="http://schemas.microsoft.com/office/drawing/2014/main" id="{E0AB9B33-9FA7-C846-8933-1D38875E2F24}"/>
              </a:ext>
            </a:extLst>
          </p:cNvPr>
          <p:cNvSpPr txBox="1"/>
          <p:nvPr/>
        </p:nvSpPr>
        <p:spPr>
          <a:xfrm>
            <a:off x="152400" y="654781"/>
            <a:ext cx="9144000" cy="400110"/>
          </a:xfrm>
          <a:prstGeom prst="rect">
            <a:avLst/>
          </a:prstGeom>
          <a:noFill/>
        </p:spPr>
        <p:txBody>
          <a:bodyPr wrap="square" rtlCol="0">
            <a:spAutoFit/>
          </a:bodyPr>
          <a:lstStyle/>
          <a:p>
            <a:r>
              <a:rPr lang="en-US" sz="2000" u="sng" dirty="0">
                <a:latin typeface="Segoe UI Symbol" panose="020B0502040204020203" pitchFamily="34" charset="0"/>
                <a:ea typeface="Segoe UI Symbol" panose="020B0502040204020203" pitchFamily="34" charset="0"/>
              </a:rPr>
              <a:t>Clarification I:</a:t>
            </a:r>
          </a:p>
        </p:txBody>
      </p:sp>
      <p:sp>
        <p:nvSpPr>
          <p:cNvPr id="10" name="TextBox 9">
            <a:extLst>
              <a:ext uri="{FF2B5EF4-FFF2-40B4-BE49-F238E27FC236}">
                <a16:creationId xmlns:a16="http://schemas.microsoft.com/office/drawing/2014/main" id="{157C7238-8E9E-3C47-9C15-AA55012E39B0}"/>
              </a:ext>
            </a:extLst>
          </p:cNvPr>
          <p:cNvSpPr txBox="1"/>
          <p:nvPr/>
        </p:nvSpPr>
        <p:spPr>
          <a:xfrm>
            <a:off x="152400" y="3972300"/>
            <a:ext cx="9144000" cy="400110"/>
          </a:xfrm>
          <a:prstGeom prst="rect">
            <a:avLst/>
          </a:prstGeom>
          <a:noFill/>
        </p:spPr>
        <p:txBody>
          <a:bodyPr wrap="square" rtlCol="0">
            <a:spAutoFit/>
          </a:bodyPr>
          <a:lstStyle/>
          <a:p>
            <a:r>
              <a:rPr lang="en-US" sz="2000" u="sng" dirty="0">
                <a:latin typeface="Segoe UI Symbol" panose="020B0502040204020203" pitchFamily="34" charset="0"/>
                <a:ea typeface="Segoe UI Symbol" panose="020B0502040204020203" pitchFamily="34" charset="0"/>
              </a:rPr>
              <a:t>Clarification II</a:t>
            </a:r>
            <a:r>
              <a:rPr lang="en-US" sz="2000" dirty="0">
                <a:latin typeface="Segoe UI Symbol" panose="020B0502040204020203" pitchFamily="34" charset="0"/>
                <a:ea typeface="Segoe UI Symbol" panose="020B0502040204020203" pitchFamily="34" charset="0"/>
              </a:rPr>
              <a:t>:     </a:t>
            </a:r>
            <a:r>
              <a:rPr lang="en-US" sz="2000" i="1" dirty="0">
                <a:latin typeface="Segoe UI Symbol" panose="020B0502040204020203" pitchFamily="34" charset="0"/>
                <a:ea typeface="Segoe UI Symbol" panose="020B0502040204020203" pitchFamily="34" charset="0"/>
              </a:rPr>
              <a:t>(example Python plot script on Box)</a:t>
            </a:r>
          </a:p>
        </p:txBody>
      </p:sp>
      <p:pic>
        <p:nvPicPr>
          <p:cNvPr id="3" name="Picture 2" descr="Background pattern&#10;&#10;Description automatically generated">
            <a:extLst>
              <a:ext uri="{FF2B5EF4-FFF2-40B4-BE49-F238E27FC236}">
                <a16:creationId xmlns:a16="http://schemas.microsoft.com/office/drawing/2014/main" id="{E47AAAA4-9DD7-E445-BC32-20A59314A258}"/>
              </a:ext>
            </a:extLst>
          </p:cNvPr>
          <p:cNvPicPr>
            <a:picLocks noChangeAspect="1"/>
          </p:cNvPicPr>
          <p:nvPr/>
        </p:nvPicPr>
        <p:blipFill>
          <a:blip r:embed="rId4"/>
          <a:stretch>
            <a:fillRect/>
          </a:stretch>
        </p:blipFill>
        <p:spPr>
          <a:xfrm>
            <a:off x="267729" y="4488582"/>
            <a:ext cx="8303741" cy="1714637"/>
          </a:xfrm>
          <a:prstGeom prst="rect">
            <a:avLst/>
          </a:prstGeom>
        </p:spPr>
      </p:pic>
    </p:spTree>
    <p:extLst>
      <p:ext uri="{BB962C8B-B14F-4D97-AF65-F5344CB8AC3E}">
        <p14:creationId xmlns:p14="http://schemas.microsoft.com/office/powerpoint/2010/main" val="1688407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mazon.com: Stylus Pens for Touch Screens, NTHJOYS Universal Fine Point  Stylus for iPad, iPhone, Samsung, iOS/Android Smart Phone and Other  Tablets, Active Stylus Stylist Pen Pencil for Precise Writing/Drawing :  Electronics">
            <a:extLst>
              <a:ext uri="{FF2B5EF4-FFF2-40B4-BE49-F238E27FC236}">
                <a16:creationId xmlns:a16="http://schemas.microsoft.com/office/drawing/2014/main" id="{8A11DA8B-D8E9-994B-BE5B-05664CAF0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44" y="1776248"/>
            <a:ext cx="2004513" cy="2555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938D57-7D6C-1341-A8E0-A661A4FA3210}"/>
              </a:ext>
            </a:extLst>
          </p:cNvPr>
          <p:cNvSpPr txBox="1"/>
          <p:nvPr/>
        </p:nvSpPr>
        <p:spPr>
          <a:xfrm>
            <a:off x="0" y="2890391"/>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To the stylus…</a:t>
            </a:r>
          </a:p>
        </p:txBody>
      </p:sp>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86158CFD-B66D-984D-ACA9-778E8ADD5FF1}"/>
              </a:ext>
            </a:extLst>
          </p:cNvPr>
          <p:cNvSpPr txBox="1"/>
          <p:nvPr/>
        </p:nvSpPr>
        <p:spPr>
          <a:xfrm>
            <a:off x="1742089" y="5852545"/>
            <a:ext cx="5659821" cy="1323439"/>
          </a:xfrm>
          <a:prstGeom prst="rect">
            <a:avLst/>
          </a:prstGeom>
          <a:noFill/>
        </p:spPr>
        <p:txBody>
          <a:bodyPr wrap="square" rtlCol="0">
            <a:spAutoFit/>
          </a:bodyPr>
          <a:lstStyle/>
          <a:p>
            <a:pPr algn="ctr"/>
            <a:r>
              <a:rPr lang="en-US" sz="2000" i="1" dirty="0">
                <a:solidFill>
                  <a:schemeClr val="tx1">
                    <a:lumMod val="50000"/>
                    <a:lumOff val="50000"/>
                  </a:schemeClr>
                </a:solidFill>
                <a:latin typeface="Segoe UI Symbol" panose="020B0502040204020203" pitchFamily="34" charset="0"/>
                <a:ea typeface="Segoe UI Symbol" panose="020B0502040204020203" pitchFamily="34" charset="0"/>
              </a:rPr>
              <a:t>To: Derive conduction equation in 1-D and 3-D; Apply to Earth to derive idealized geotherms</a:t>
            </a:r>
          </a:p>
          <a:p>
            <a:pPr marL="457200" indent="-457200" algn="ctr">
              <a:buFont typeface="Courier New" panose="02070309020205020404" pitchFamily="49" charset="0"/>
              <a:buChar char="o"/>
            </a:pPr>
            <a:endParaRPr lang="en-US" sz="2000" i="1" dirty="0">
              <a:solidFill>
                <a:schemeClr val="tx1">
                  <a:lumMod val="50000"/>
                  <a:lumOff val="50000"/>
                </a:schemeClr>
              </a:solidFill>
              <a:latin typeface="Segoe UI Symbol" panose="020B0502040204020203" pitchFamily="34" charset="0"/>
              <a:ea typeface="Segoe UI Symbol" panose="020B0502040204020203" pitchFamily="34" charset="0"/>
            </a:endParaRPr>
          </a:p>
          <a:p>
            <a:pPr marL="457200" indent="-457200" algn="ctr">
              <a:buFont typeface="Courier New" panose="02070309020205020404" pitchFamily="49" charset="0"/>
              <a:buChar char="o"/>
            </a:pPr>
            <a:endParaRPr lang="en-US" sz="2000" i="1" dirty="0">
              <a:solidFill>
                <a:schemeClr val="tx1">
                  <a:lumMod val="50000"/>
                  <a:lumOff val="50000"/>
                </a:schemeClr>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969410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Chart, scatter chart&#10;&#10;Description automatically generated">
            <a:extLst>
              <a:ext uri="{FF2B5EF4-FFF2-40B4-BE49-F238E27FC236}">
                <a16:creationId xmlns:a16="http://schemas.microsoft.com/office/drawing/2014/main" id="{E83BBD54-8D8B-7943-8D4B-840208F98CD1}"/>
              </a:ext>
            </a:extLst>
          </p:cNvPr>
          <p:cNvPicPr>
            <a:picLocks noChangeAspect="1"/>
          </p:cNvPicPr>
          <p:nvPr/>
        </p:nvPicPr>
        <p:blipFill>
          <a:blip r:embed="rId3"/>
          <a:stretch>
            <a:fillRect/>
          </a:stretch>
        </p:blipFill>
        <p:spPr>
          <a:xfrm>
            <a:off x="-98856" y="1017944"/>
            <a:ext cx="5119620" cy="4517312"/>
          </a:xfrm>
          <a:prstGeom prst="rect">
            <a:avLst/>
          </a:prstGeom>
        </p:spPr>
      </p:pic>
      <p:sp>
        <p:nvSpPr>
          <p:cNvPr id="5" name="TextBox 4">
            <a:extLst>
              <a:ext uri="{FF2B5EF4-FFF2-40B4-BE49-F238E27FC236}">
                <a16:creationId xmlns:a16="http://schemas.microsoft.com/office/drawing/2014/main" id="{F2A20B4B-DDEE-2F42-A326-294D46C5B726}"/>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Continental geotherms</a:t>
            </a:r>
          </a:p>
        </p:txBody>
      </p:sp>
      <p:sp>
        <p:nvSpPr>
          <p:cNvPr id="6" name="TextBox 5">
            <a:extLst>
              <a:ext uri="{FF2B5EF4-FFF2-40B4-BE49-F238E27FC236}">
                <a16:creationId xmlns:a16="http://schemas.microsoft.com/office/drawing/2014/main" id="{5FA6D5AA-C85F-2A47-95AD-D0F6A057238F}"/>
              </a:ext>
            </a:extLst>
          </p:cNvPr>
          <p:cNvSpPr txBox="1"/>
          <p:nvPr/>
        </p:nvSpPr>
        <p:spPr>
          <a:xfrm>
            <a:off x="-1423912" y="6402454"/>
            <a:ext cx="5136280"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Figure 4-11: T&amp;S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698306-E009-B748-AAC7-516930ECB0E3}"/>
                  </a:ext>
                </a:extLst>
              </p:cNvPr>
              <p:cNvSpPr txBox="1"/>
              <p:nvPr/>
            </p:nvSpPr>
            <p:spPr>
              <a:xfrm>
                <a:off x="4609071" y="1110452"/>
                <a:ext cx="4423720" cy="3939540"/>
              </a:xfrm>
              <a:prstGeom prst="rect">
                <a:avLst/>
              </a:prstGeom>
              <a:noFill/>
            </p:spPr>
            <p:txBody>
              <a:bodyPr wrap="square" rtlCol="0">
                <a:spAutoFit/>
              </a:bodyPr>
              <a:lstStyle/>
              <a:p>
                <a:pPr marL="457200" indent="-457200">
                  <a:buFont typeface="Courier New" panose="02070309020205020404" pitchFamily="49" charset="0"/>
                  <a:buChar char="o"/>
                </a:pPr>
                <a:r>
                  <a:rPr lang="en-US" sz="2100" dirty="0">
                    <a:latin typeface="Segoe UI Symbol" panose="020B0502040204020203" pitchFamily="34" charset="0"/>
                    <a:ea typeface="Segoe UI Symbol" panose="020B0502040204020203" pitchFamily="34" charset="0"/>
                  </a:rPr>
                  <a:t>Linear correlation fits data quite well.</a:t>
                </a:r>
              </a:p>
              <a:p>
                <a:pPr marL="457200" indent="-4572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100" dirty="0">
                    <a:latin typeface="Segoe UI Symbol" panose="020B0502040204020203" pitchFamily="34" charset="0"/>
                    <a:ea typeface="Segoe UI Symbol" panose="020B0502040204020203" pitchFamily="34" charset="0"/>
                  </a:rPr>
                  <a:t>Slope = </a:t>
                </a:r>
                <a:r>
                  <a:rPr lang="en-US" sz="2100" dirty="0" err="1">
                    <a:latin typeface="Segoe UI Symbol" panose="020B0502040204020203" pitchFamily="34" charset="0"/>
                    <a:ea typeface="Segoe UI Symbol" panose="020B0502040204020203" pitchFamily="34" charset="0"/>
                  </a:rPr>
                  <a:t>h</a:t>
                </a:r>
                <a:r>
                  <a:rPr lang="en-US" sz="2100" baseline="-25000" dirty="0" err="1">
                    <a:latin typeface="Segoe UI Symbol" panose="020B0502040204020203" pitchFamily="34" charset="0"/>
                    <a:ea typeface="Segoe UI Symbol" panose="020B0502040204020203" pitchFamily="34" charset="0"/>
                  </a:rPr>
                  <a:t>r</a:t>
                </a:r>
                <a:r>
                  <a:rPr lang="en-US" sz="2100" dirty="0">
                    <a:latin typeface="Segoe UI Symbol" panose="020B0502040204020203" pitchFamily="34" charset="0"/>
                    <a:ea typeface="Segoe UI Symbol" panose="020B0502040204020203" pitchFamily="34" charset="0"/>
                  </a:rPr>
                  <a:t> (~10 km).</a:t>
                </a:r>
              </a:p>
              <a:p>
                <a:pPr marL="457200" indent="-4572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100" dirty="0">
                    <a:latin typeface="Segoe UI Symbol" panose="020B0502040204020203" pitchFamily="34" charset="0"/>
                    <a:ea typeface="Segoe UI Symbol" panose="020B0502040204020203" pitchFamily="34" charset="0"/>
                  </a:rPr>
                  <a:t>Intercept = </a:t>
                </a:r>
                <a:r>
                  <a:rPr lang="en-US" sz="2100" dirty="0" err="1">
                    <a:latin typeface="Segoe UI Symbol" panose="020B0502040204020203" pitchFamily="34" charset="0"/>
                    <a:ea typeface="Segoe UI Symbol" panose="020B0502040204020203" pitchFamily="34" charset="0"/>
                  </a:rPr>
                  <a:t>q</a:t>
                </a:r>
                <a:r>
                  <a:rPr lang="en-US" sz="2100" baseline="-25000" dirty="0" err="1">
                    <a:latin typeface="Segoe UI Symbol" panose="020B0502040204020203" pitchFamily="34" charset="0"/>
                    <a:ea typeface="Segoe UI Symbol" panose="020B0502040204020203" pitchFamily="34" charset="0"/>
                  </a:rPr>
                  <a:t>m</a:t>
                </a:r>
                <a:r>
                  <a:rPr lang="en-US" sz="2100" dirty="0">
                    <a:latin typeface="Segoe UI Symbol" panose="020B0502040204020203" pitchFamily="34" charset="0"/>
                    <a:ea typeface="Segoe UI Symbol" panose="020B0502040204020203" pitchFamily="34" charset="0"/>
                  </a:rPr>
                  <a:t> (17-33 </a:t>
                </a:r>
                <a:r>
                  <a:rPr lang="en-US" sz="2100" dirty="0" err="1">
                    <a:latin typeface="Segoe UI Symbol" panose="020B0502040204020203" pitchFamily="34" charset="0"/>
                    <a:ea typeface="Segoe UI Symbol" panose="020B0502040204020203" pitchFamily="34" charset="0"/>
                  </a:rPr>
                  <a:t>mW</a:t>
                </a:r>
                <a:r>
                  <a:rPr lang="en-US" sz="2100" dirty="0">
                    <a:latin typeface="Segoe UI Symbol" panose="020B0502040204020203" pitchFamily="34" charset="0"/>
                    <a:ea typeface="Segoe UI Symbol" panose="020B0502040204020203" pitchFamily="34" charset="0"/>
                  </a:rPr>
                  <a:t>/m</a:t>
                </a:r>
                <a:r>
                  <a:rPr lang="en-US" sz="2100" baseline="30000" dirty="0">
                    <a:latin typeface="Segoe UI Symbol" panose="020B0502040204020203" pitchFamily="34" charset="0"/>
                    <a:ea typeface="Segoe UI Symbol" panose="020B0502040204020203" pitchFamily="34" charset="0"/>
                  </a:rPr>
                  <a:t>2</a:t>
                </a:r>
                <a:r>
                  <a:rPr lang="en-US" sz="2100" dirty="0">
                    <a:latin typeface="Segoe UI Symbol" panose="020B0502040204020203" pitchFamily="34" charset="0"/>
                    <a:ea typeface="Segoe UI Symbol" panose="020B0502040204020203" pitchFamily="34" charset="0"/>
                  </a:rPr>
                  <a:t>)</a:t>
                </a:r>
              </a:p>
              <a:p>
                <a:pPr marL="457200" indent="-4572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100" dirty="0">
                    <a:latin typeface="Segoe UI Symbol" panose="020B0502040204020203" pitchFamily="34" charset="0"/>
                    <a:ea typeface="Segoe UI Symbol" panose="020B0502040204020203" pitchFamily="34" charset="0"/>
                  </a:rPr>
                  <a:t>Different H(y) functions possible but exp(-y) the only one that preserves the q</a:t>
                </a:r>
                <a:r>
                  <a:rPr lang="en-US" sz="2100" baseline="-25000" dirty="0">
                    <a:latin typeface="Segoe UI Symbol" panose="020B0502040204020203" pitchFamily="34" charset="0"/>
                    <a:ea typeface="Segoe UI Symbol" panose="020B0502040204020203" pitchFamily="34" charset="0"/>
                  </a:rPr>
                  <a:t>0</a:t>
                </a:r>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smtClean="0">
                        <a:latin typeface="Cambria Math" panose="02040503050406030204" pitchFamily="18" charset="0"/>
                        <a:ea typeface="Cambria Math" panose="02040503050406030204" pitchFamily="18" charset="0"/>
                      </a:rPr>
                      <m:t>∝</m:t>
                    </m:r>
                  </m:oMath>
                </a14:m>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dirty="0" smtClean="0">
                        <a:latin typeface="Cambria Math" panose="02040503050406030204" pitchFamily="18" charset="0"/>
                        <a:ea typeface="Cambria Math" panose="02040503050406030204" pitchFamily="18" charset="0"/>
                      </a:rPr>
                      <m:t>𝜌</m:t>
                    </m:r>
                  </m:oMath>
                </a14:m>
                <a:r>
                  <a:rPr lang="en-US" sz="2100" dirty="0">
                    <a:latin typeface="Segoe UI Symbol" panose="020B0502040204020203" pitchFamily="34" charset="0"/>
                    <a:ea typeface="Segoe UI Symbol" panose="020B0502040204020203" pitchFamily="34" charset="0"/>
                  </a:rPr>
                  <a:t>H</a:t>
                </a:r>
                <a:r>
                  <a:rPr lang="en-US" sz="2100" baseline="-25000" dirty="0">
                    <a:latin typeface="Segoe UI Symbol" panose="020B0502040204020203" pitchFamily="34" charset="0"/>
                    <a:ea typeface="Segoe UI Symbol" panose="020B0502040204020203" pitchFamily="34" charset="0"/>
                  </a:rPr>
                  <a:t>0</a:t>
                </a:r>
                <a:r>
                  <a:rPr lang="en-US" sz="2100" dirty="0">
                    <a:latin typeface="Segoe UI Symbol" panose="020B0502040204020203" pitchFamily="34" charset="0"/>
                    <a:ea typeface="Segoe UI Symbol" panose="020B0502040204020203" pitchFamily="34" charset="0"/>
                  </a:rPr>
                  <a:t> relationship.</a:t>
                </a:r>
                <a:endParaRPr lang="en-US" sz="2100" baseline="-250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mc:Choice>
        <mc:Fallback xmlns="">
          <p:sp>
            <p:nvSpPr>
              <p:cNvPr id="7" name="TextBox 6">
                <a:extLst>
                  <a:ext uri="{FF2B5EF4-FFF2-40B4-BE49-F238E27FC236}">
                    <a16:creationId xmlns:a16="http://schemas.microsoft.com/office/drawing/2014/main" id="{97698306-E009-B748-AAC7-516930ECB0E3}"/>
                  </a:ext>
                </a:extLst>
              </p:cNvPr>
              <p:cNvSpPr txBox="1">
                <a:spLocks noRot="1" noChangeAspect="1" noMove="1" noResize="1" noEditPoints="1" noAdjustHandles="1" noChangeArrowheads="1" noChangeShapeType="1" noTextEdit="1"/>
              </p:cNvSpPr>
              <p:nvPr/>
            </p:nvSpPr>
            <p:spPr>
              <a:xfrm>
                <a:off x="4609071" y="1110452"/>
                <a:ext cx="4423720" cy="3939540"/>
              </a:xfrm>
              <a:prstGeom prst="rect">
                <a:avLst/>
              </a:prstGeom>
              <a:blipFill>
                <a:blip r:embed="rId4"/>
                <a:stretch>
                  <a:fillRect l="-1143" t="-965" r="-285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B29C2F3-0203-A546-A4DA-60D2FBDA7889}"/>
              </a:ext>
            </a:extLst>
          </p:cNvPr>
          <p:cNvSpPr txBox="1"/>
          <p:nvPr/>
        </p:nvSpPr>
        <p:spPr>
          <a:xfrm>
            <a:off x="1709353" y="3934754"/>
            <a:ext cx="2862647" cy="830997"/>
          </a:xfrm>
          <a:prstGeom prst="rect">
            <a:avLst/>
          </a:prstGeom>
          <a:noFill/>
        </p:spPr>
        <p:txBody>
          <a:bodyPr wrap="square" rtlCol="0">
            <a:spAutoFit/>
          </a:bodyPr>
          <a:lstStyle/>
          <a:p>
            <a:r>
              <a:rPr lang="en-US" sz="1200" dirty="0">
                <a:latin typeface="Segoe UI Symbol" panose="020B0502040204020203" pitchFamily="34" charset="0"/>
                <a:ea typeface="Segoe UI Symbol" panose="020B0502040204020203" pitchFamily="34" charset="0"/>
              </a:rPr>
              <a:t>Solid squares = Sierra Nevada; solid circles = Eastern US; open circles = Norway and Sweden; open squares = Canadian Shield</a:t>
            </a:r>
          </a:p>
        </p:txBody>
      </p:sp>
    </p:spTree>
    <p:extLst>
      <p:ext uri="{BB962C8B-B14F-4D97-AF65-F5344CB8AC3E}">
        <p14:creationId xmlns:p14="http://schemas.microsoft.com/office/powerpoint/2010/main" val="3265887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F2A20B4B-DDEE-2F42-A326-294D46C5B726}"/>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Continental geotherms</a:t>
            </a:r>
          </a:p>
        </p:txBody>
      </p:sp>
      <p:pic>
        <p:nvPicPr>
          <p:cNvPr id="7" name="Picture 6" descr="Diagram&#10;&#10;Description automatically generated">
            <a:extLst>
              <a:ext uri="{FF2B5EF4-FFF2-40B4-BE49-F238E27FC236}">
                <a16:creationId xmlns:a16="http://schemas.microsoft.com/office/drawing/2014/main" id="{F0B3B50F-6C62-6246-AA32-A4CB7B5D9BAB}"/>
              </a:ext>
            </a:extLst>
          </p:cNvPr>
          <p:cNvPicPr>
            <a:picLocks noChangeAspect="1"/>
          </p:cNvPicPr>
          <p:nvPr/>
        </p:nvPicPr>
        <p:blipFill>
          <a:blip r:embed="rId3"/>
          <a:stretch>
            <a:fillRect/>
          </a:stretch>
        </p:blipFill>
        <p:spPr>
          <a:xfrm>
            <a:off x="223677" y="1309815"/>
            <a:ext cx="8654654" cy="3977915"/>
          </a:xfrm>
          <a:prstGeom prst="rect">
            <a:avLst/>
          </a:prstGeom>
          <a:ln>
            <a:solidFill>
              <a:schemeClr val="tx1"/>
            </a:solidFill>
          </a:ln>
        </p:spPr>
      </p:pic>
    </p:spTree>
    <p:extLst>
      <p:ext uri="{BB962C8B-B14F-4D97-AF65-F5344CB8AC3E}">
        <p14:creationId xmlns:p14="http://schemas.microsoft.com/office/powerpoint/2010/main" val="4162393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F2A20B4B-DDEE-2F42-A326-294D46C5B726}"/>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Continental geotherms</a:t>
            </a:r>
          </a:p>
        </p:txBody>
      </p:sp>
      <p:pic>
        <p:nvPicPr>
          <p:cNvPr id="7" name="Picture 6" descr="Diagram&#10;&#10;Description automatically generated">
            <a:extLst>
              <a:ext uri="{FF2B5EF4-FFF2-40B4-BE49-F238E27FC236}">
                <a16:creationId xmlns:a16="http://schemas.microsoft.com/office/drawing/2014/main" id="{F0B3B50F-6C62-6246-AA32-A4CB7B5D9BAB}"/>
              </a:ext>
            </a:extLst>
          </p:cNvPr>
          <p:cNvPicPr>
            <a:picLocks noChangeAspect="1"/>
          </p:cNvPicPr>
          <p:nvPr/>
        </p:nvPicPr>
        <p:blipFill>
          <a:blip r:embed="rId3"/>
          <a:stretch>
            <a:fillRect/>
          </a:stretch>
        </p:blipFill>
        <p:spPr>
          <a:xfrm>
            <a:off x="223677" y="1309815"/>
            <a:ext cx="8654654" cy="3977915"/>
          </a:xfrm>
          <a:prstGeom prst="rect">
            <a:avLst/>
          </a:prstGeom>
          <a:ln>
            <a:solidFill>
              <a:schemeClr val="tx1"/>
            </a:solidFill>
          </a:ln>
        </p:spPr>
      </p:pic>
      <p:pic>
        <p:nvPicPr>
          <p:cNvPr id="5124" name="Picture 4" descr="XENOLITHS">
            <a:extLst>
              <a:ext uri="{FF2B5EF4-FFF2-40B4-BE49-F238E27FC236}">
                <a16:creationId xmlns:a16="http://schemas.microsoft.com/office/drawing/2014/main" id="{D50D1524-4BCE-0A4F-8D04-47DD8AF5F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831850"/>
            <a:ext cx="65024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072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F2A20B4B-DDEE-2F42-A326-294D46C5B726}"/>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Next session: Cooling of oceanic plates</a:t>
            </a:r>
          </a:p>
        </p:txBody>
      </p:sp>
      <p:pic>
        <p:nvPicPr>
          <p:cNvPr id="10" name="Picture 9">
            <a:extLst>
              <a:ext uri="{FF2B5EF4-FFF2-40B4-BE49-F238E27FC236}">
                <a16:creationId xmlns:a16="http://schemas.microsoft.com/office/drawing/2014/main" id="{FA2DC9EE-E8CA-1A47-8853-EC83D0445122}"/>
              </a:ext>
            </a:extLst>
          </p:cNvPr>
          <p:cNvPicPr>
            <a:picLocks noChangeAspect="1"/>
          </p:cNvPicPr>
          <p:nvPr/>
        </p:nvPicPr>
        <p:blipFill>
          <a:blip r:embed="rId3"/>
          <a:stretch>
            <a:fillRect/>
          </a:stretch>
        </p:blipFill>
        <p:spPr>
          <a:xfrm>
            <a:off x="148284" y="939114"/>
            <a:ext cx="8828400" cy="5164389"/>
          </a:xfrm>
          <a:prstGeom prst="rect">
            <a:avLst/>
          </a:prstGeom>
        </p:spPr>
      </p:pic>
      <p:sp>
        <p:nvSpPr>
          <p:cNvPr id="11" name="TextBox 10">
            <a:extLst>
              <a:ext uri="{FF2B5EF4-FFF2-40B4-BE49-F238E27FC236}">
                <a16:creationId xmlns:a16="http://schemas.microsoft.com/office/drawing/2014/main" id="{C5C2A270-C4B5-874A-B9D5-5033F9990799}"/>
              </a:ext>
            </a:extLst>
          </p:cNvPr>
          <p:cNvSpPr txBox="1"/>
          <p:nvPr/>
        </p:nvSpPr>
        <p:spPr>
          <a:xfrm>
            <a:off x="-1535118" y="6488668"/>
            <a:ext cx="5136280"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C.E. Watkins, 2016</a:t>
            </a:r>
          </a:p>
        </p:txBody>
      </p:sp>
    </p:spTree>
    <p:extLst>
      <p:ext uri="{BB962C8B-B14F-4D97-AF65-F5344CB8AC3E}">
        <p14:creationId xmlns:p14="http://schemas.microsoft.com/office/powerpoint/2010/main" val="400802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D938D57-7D6C-1341-A8E0-A661A4FA3210}"/>
                  </a:ext>
                </a:extLst>
              </p:cNvPr>
              <p:cNvSpPr txBox="1"/>
              <p:nvPr/>
            </p:nvSpPr>
            <p:spPr>
              <a:xfrm>
                <a:off x="-43544" y="0"/>
                <a:ext cx="9144000" cy="7940635"/>
              </a:xfrm>
              <a:prstGeom prst="rect">
                <a:avLst/>
              </a:prstGeom>
              <a:noFill/>
            </p:spPr>
            <p:txBody>
              <a:bodyPr wrap="square" rtlCol="0">
                <a:spAutoFit/>
              </a:bodyPr>
              <a:lstStyle/>
              <a:p>
                <a:pPr algn="ctr"/>
                <a:r>
                  <a:rPr lang="en-US" sz="3500" dirty="0">
                    <a:latin typeface="Segoe UI Symbol" panose="020B0502040204020203" pitchFamily="34" charset="0"/>
                    <a:ea typeface="Segoe UI Symbol" panose="020B0502040204020203" pitchFamily="34" charset="0"/>
                  </a:rPr>
                  <a:t>Take homes:</a:t>
                </a:r>
              </a:p>
              <a:p>
                <a:pPr algn="ctr"/>
                <a:endParaRPr lang="en-US" sz="3000" dirty="0">
                  <a:highlight>
                    <a:srgbClr val="FFFF00"/>
                  </a:highlight>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600" dirty="0">
                    <a:latin typeface="Segoe UI Symbol" panose="020B0502040204020203" pitchFamily="34" charset="0"/>
                    <a:ea typeface="Segoe UI Symbol" panose="020B0502040204020203" pitchFamily="34" charset="0"/>
                  </a:rPr>
                  <a:t>Heat transfer on Earth a crucial driver of solid Earth deformation (mantle convection, plate tectonics, oceanic crust creation,…)</a:t>
                </a:r>
              </a:p>
              <a:p>
                <a:pPr marL="914400" lvl="1" indent="-457200">
                  <a:buFont typeface="Arial" panose="020B0604020202020204" pitchFamily="34" charset="0"/>
                  <a:buChar char="•"/>
                </a:pPr>
                <a:endParaRPr lang="en-US" sz="26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600" dirty="0">
                    <a:latin typeface="Segoe UI Symbol" panose="020B0502040204020203" pitchFamily="34" charset="0"/>
                    <a:ea typeface="Segoe UI Symbol" panose="020B0502040204020203" pitchFamily="34" charset="0"/>
                  </a:rPr>
                  <a:t>Fourier’s Law: heat flux (q) </a:t>
                </a:r>
                <a14:m>
                  <m:oMath xmlns:m="http://schemas.openxmlformats.org/officeDocument/2006/math">
                    <m:r>
                      <a:rPr lang="en-US" sz="2600" i="1" smtClean="0">
                        <a:latin typeface="Cambria Math" panose="02040503050406030204" pitchFamily="18" charset="0"/>
                        <a:ea typeface="Cambria Math" panose="02040503050406030204" pitchFamily="18" charset="0"/>
                      </a:rPr>
                      <m:t>∝</m:t>
                    </m:r>
                  </m:oMath>
                </a14:m>
                <a:r>
                  <a:rPr lang="en-US" sz="2600" dirty="0">
                    <a:latin typeface="Segoe UI Symbol" panose="020B0502040204020203" pitchFamily="34" charset="0"/>
                    <a:ea typeface="Segoe UI Symbol" panose="020B0502040204020203" pitchFamily="34" charset="0"/>
                  </a:rPr>
                  <a:t> thermal gradients (dT/dx)</a:t>
                </a:r>
              </a:p>
              <a:p>
                <a:pPr marL="914400" lvl="1" indent="-457200">
                  <a:buFont typeface="Arial" panose="020B0604020202020204" pitchFamily="34" charset="0"/>
                  <a:buChar char="•"/>
                </a:pPr>
                <a:endParaRPr lang="en-US" sz="26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600" dirty="0">
                    <a:latin typeface="Segoe UI Symbol" panose="020B0502040204020203" pitchFamily="34" charset="0"/>
                    <a:ea typeface="Segoe UI Symbol" panose="020B0502040204020203" pitchFamily="34" charset="0"/>
                  </a:rPr>
                  <a:t>1-D and 3-D conduction equation: dT/dt </a:t>
                </a:r>
                <a14:m>
                  <m:oMath xmlns:m="http://schemas.openxmlformats.org/officeDocument/2006/math">
                    <m:r>
                      <a:rPr lang="en-US" sz="2600" i="1">
                        <a:latin typeface="Cambria Math" panose="02040503050406030204" pitchFamily="18" charset="0"/>
                        <a:ea typeface="Cambria Math" panose="02040503050406030204" pitchFamily="18" charset="0"/>
                      </a:rPr>
                      <m:t>∝</m:t>
                    </m:r>
                  </m:oMath>
                </a14:m>
                <a:r>
                  <a:rPr lang="en-US" sz="2600" i="1" dirty="0">
                    <a:latin typeface="Segoe UI Symbol" panose="020B0502040204020203" pitchFamily="34" charset="0"/>
                    <a:ea typeface="Segoe UI Symbol" panose="020B0502040204020203" pitchFamily="34" charset="0"/>
                  </a:rPr>
                  <a:t> </a:t>
                </a:r>
                <a:r>
                  <a:rPr lang="en-US" sz="2600" dirty="0">
                    <a:latin typeface="Segoe UI Symbol" panose="020B0502040204020203" pitchFamily="34" charset="0"/>
                    <a:ea typeface="Segoe UI Symbol" panose="020B0502040204020203" pitchFamily="34" charset="0"/>
                  </a:rPr>
                  <a:t>d</a:t>
                </a:r>
                <a:r>
                  <a:rPr lang="en-US" sz="2600" baseline="30000" dirty="0">
                    <a:latin typeface="Segoe UI Symbol" panose="020B0502040204020203" pitchFamily="34" charset="0"/>
                    <a:ea typeface="Segoe UI Symbol" panose="020B0502040204020203" pitchFamily="34" charset="0"/>
                  </a:rPr>
                  <a:t>2</a:t>
                </a:r>
                <a:r>
                  <a:rPr lang="en-US" sz="2600" dirty="0">
                    <a:latin typeface="Segoe UI Symbol" panose="020B0502040204020203" pitchFamily="34" charset="0"/>
                    <a:ea typeface="Segoe UI Symbol" panose="020B0502040204020203" pitchFamily="34" charset="0"/>
                  </a:rPr>
                  <a:t>T/dx</a:t>
                </a:r>
                <a:r>
                  <a:rPr lang="en-US" sz="2600" baseline="30000" dirty="0">
                    <a:latin typeface="Segoe UI Symbol" panose="020B0502040204020203" pitchFamily="34" charset="0"/>
                    <a:ea typeface="Segoe UI Symbol" panose="020B0502040204020203" pitchFamily="34" charset="0"/>
                  </a:rPr>
                  <a:t>2</a:t>
                </a:r>
                <a:r>
                  <a:rPr lang="en-US" sz="2600" dirty="0">
                    <a:latin typeface="Segoe UI Symbol" panose="020B0502040204020203" pitchFamily="34" charset="0"/>
                    <a:ea typeface="Segoe UI Symbol" panose="020B0502040204020203" pitchFamily="34" charset="0"/>
                  </a:rPr>
                  <a:t> </a:t>
                </a:r>
                <a:endParaRPr lang="en-US" sz="2600" i="1"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endParaRPr lang="en-US" sz="26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600" dirty="0">
                    <a:latin typeface="Segoe UI Symbol" panose="020B0502040204020203" pitchFamily="34" charset="0"/>
                    <a:ea typeface="Segoe UI Symbol" panose="020B0502040204020203" pitchFamily="34" charset="0"/>
                  </a:rPr>
                  <a:t>Can calculate steady state solutions by fixing dT/dt = 0</a:t>
                </a:r>
              </a:p>
              <a:p>
                <a:pPr marL="914400" lvl="1" indent="-457200">
                  <a:buFont typeface="Arial" panose="020B0604020202020204" pitchFamily="34" charset="0"/>
                  <a:buChar char="•"/>
                </a:pPr>
                <a:endParaRPr lang="en-US" sz="26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600" dirty="0">
                    <a:latin typeface="Segoe UI Symbol" panose="020B0502040204020203" pitchFamily="34" charset="0"/>
                    <a:ea typeface="Segoe UI Symbol" panose="020B0502040204020203" pitchFamily="34" charset="0"/>
                  </a:rPr>
                  <a:t>Using the conduction equation to calculate geotherms works well in the continental crust/lithosphere, not so well deeper in the mantle.</a:t>
                </a:r>
              </a:p>
              <a:p>
                <a:pPr marL="1371600" lvl="2" indent="-457200">
                  <a:buFont typeface="Courier New" panose="02070309020205020404" pitchFamily="49" charset="0"/>
                  <a:buChar char="o"/>
                </a:pPr>
                <a:endParaRPr lang="en-US" sz="2800" dirty="0">
                  <a:highlight>
                    <a:srgbClr val="FFFF00"/>
                  </a:highlight>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7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1700" dirty="0">
                  <a:latin typeface="Segoe UI Symbol" panose="020B0502040204020203" pitchFamily="34" charset="0"/>
                  <a:ea typeface="Segoe UI Symbol" panose="020B0502040204020203" pitchFamily="34" charset="0"/>
                </a:endParaRPr>
              </a:p>
              <a:p>
                <a:endParaRPr lang="en-US" sz="3500" dirty="0">
                  <a:latin typeface="Segoe UI Symbol" panose="020B0502040204020203" pitchFamily="34" charset="0"/>
                  <a:ea typeface="Segoe UI Symbol" panose="020B0502040204020203" pitchFamily="34" charset="0"/>
                </a:endParaRPr>
              </a:p>
            </p:txBody>
          </p:sp>
        </mc:Choice>
        <mc:Fallback xmlns="">
          <p:sp>
            <p:nvSpPr>
              <p:cNvPr id="3" name="TextBox 2">
                <a:extLst>
                  <a:ext uri="{FF2B5EF4-FFF2-40B4-BE49-F238E27FC236}">
                    <a16:creationId xmlns:a16="http://schemas.microsoft.com/office/drawing/2014/main" id="{9D938D57-7D6C-1341-A8E0-A661A4FA3210}"/>
                  </a:ext>
                </a:extLst>
              </p:cNvPr>
              <p:cNvSpPr txBox="1">
                <a:spLocks noRot="1" noChangeAspect="1" noMove="1" noResize="1" noEditPoints="1" noAdjustHandles="1" noChangeArrowheads="1" noChangeShapeType="1" noTextEdit="1"/>
              </p:cNvSpPr>
              <p:nvPr/>
            </p:nvSpPr>
            <p:spPr>
              <a:xfrm>
                <a:off x="-43544" y="0"/>
                <a:ext cx="9144000" cy="7940635"/>
              </a:xfrm>
              <a:prstGeom prst="rect">
                <a:avLst/>
              </a:prstGeom>
              <a:blipFill>
                <a:blip r:embed="rId3"/>
                <a:stretch>
                  <a:fillRect t="-1278" r="-693"/>
                </a:stretch>
              </a:blipFill>
            </p:spPr>
            <p:txBody>
              <a:bodyPr/>
              <a:lstStyle/>
              <a:p>
                <a:r>
                  <a:rPr lang="en-US">
                    <a:noFill/>
                  </a:rPr>
                  <a:t> </a:t>
                </a:r>
              </a:p>
            </p:txBody>
          </p:sp>
        </mc:Fallback>
      </mc:AlternateContent>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8385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Secular cooling of Earth</a:t>
            </a:r>
          </a:p>
        </p:txBody>
      </p:sp>
      <p:pic>
        <p:nvPicPr>
          <p:cNvPr id="2050" name="Picture 2" descr="The secular cooling curve for the temperature of the Earth mantle... |  Download Scientific Diagram">
            <a:extLst>
              <a:ext uri="{FF2B5EF4-FFF2-40B4-BE49-F238E27FC236}">
                <a16:creationId xmlns:a16="http://schemas.microsoft.com/office/drawing/2014/main" id="{F50C9B0E-2489-DA48-BE21-5D2AB7BC7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21" y="939480"/>
            <a:ext cx="7784757" cy="5253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328D7E-6F61-1945-AD10-0D77EF113C47}"/>
              </a:ext>
            </a:extLst>
          </p:cNvPr>
          <p:cNvSpPr txBox="1"/>
          <p:nvPr/>
        </p:nvSpPr>
        <p:spPr>
          <a:xfrm>
            <a:off x="2154194" y="1251784"/>
            <a:ext cx="9144000" cy="400110"/>
          </a:xfrm>
          <a:prstGeom prst="rect">
            <a:avLst/>
          </a:prstGeom>
          <a:noFill/>
        </p:spPr>
        <p:txBody>
          <a:bodyPr wrap="square" rtlCol="0">
            <a:spAutoFit/>
          </a:bodyPr>
          <a:lstStyle/>
          <a:p>
            <a:pPr algn="ctr"/>
            <a:r>
              <a:rPr lang="en-US" sz="2000" dirty="0">
                <a:solidFill>
                  <a:srgbClr val="FF0000"/>
                </a:solidFill>
                <a:latin typeface="Segoe UI Symbol" panose="020B0502040204020203" pitchFamily="34" charset="0"/>
                <a:ea typeface="Segoe UI Symbol" panose="020B0502040204020203" pitchFamily="34" charset="0"/>
              </a:rPr>
              <a:t>Mantle temperature</a:t>
            </a:r>
          </a:p>
        </p:txBody>
      </p:sp>
      <p:sp>
        <p:nvSpPr>
          <p:cNvPr id="7" name="TextBox 6">
            <a:extLst>
              <a:ext uri="{FF2B5EF4-FFF2-40B4-BE49-F238E27FC236}">
                <a16:creationId xmlns:a16="http://schemas.microsoft.com/office/drawing/2014/main" id="{50A8952D-6FF2-0E4D-A6FF-58D9EB4391D8}"/>
              </a:ext>
            </a:extLst>
          </p:cNvPr>
          <p:cNvSpPr txBox="1"/>
          <p:nvPr/>
        </p:nvSpPr>
        <p:spPr>
          <a:xfrm>
            <a:off x="2511634" y="1757407"/>
            <a:ext cx="5650992" cy="369332"/>
          </a:xfrm>
          <a:prstGeom prst="rect">
            <a:avLst/>
          </a:prstGeom>
          <a:noFill/>
        </p:spPr>
        <p:txBody>
          <a:bodyPr wrap="square">
            <a:spAutoFit/>
          </a:bodyPr>
          <a:lstStyle/>
          <a:p>
            <a:r>
              <a:rPr lang="en-US" dirty="0">
                <a:solidFill>
                  <a:srgbClr val="FF0000"/>
                </a:solidFill>
              </a:rPr>
              <a:t>Komatiites</a:t>
            </a:r>
          </a:p>
        </p:txBody>
      </p:sp>
    </p:spTree>
    <p:extLst>
      <p:ext uri="{BB962C8B-B14F-4D97-AF65-F5344CB8AC3E}">
        <p14:creationId xmlns:p14="http://schemas.microsoft.com/office/powerpoint/2010/main" val="2577038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Secular cooling of Earth</a:t>
            </a:r>
          </a:p>
        </p:txBody>
      </p:sp>
      <p:pic>
        <p:nvPicPr>
          <p:cNvPr id="2050" name="Picture 2" descr="The secular cooling curve for the temperature of the Earth mantle... |  Download Scientific Diagram">
            <a:extLst>
              <a:ext uri="{FF2B5EF4-FFF2-40B4-BE49-F238E27FC236}">
                <a16:creationId xmlns:a16="http://schemas.microsoft.com/office/drawing/2014/main" id="{F50C9B0E-2489-DA48-BE21-5D2AB7BC7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21" y="939480"/>
            <a:ext cx="7784757" cy="5253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328D7E-6F61-1945-AD10-0D77EF113C47}"/>
              </a:ext>
            </a:extLst>
          </p:cNvPr>
          <p:cNvSpPr txBox="1"/>
          <p:nvPr/>
        </p:nvSpPr>
        <p:spPr>
          <a:xfrm>
            <a:off x="2154194" y="1251784"/>
            <a:ext cx="9144000" cy="400110"/>
          </a:xfrm>
          <a:prstGeom prst="rect">
            <a:avLst/>
          </a:prstGeom>
          <a:noFill/>
        </p:spPr>
        <p:txBody>
          <a:bodyPr wrap="square" rtlCol="0">
            <a:spAutoFit/>
          </a:bodyPr>
          <a:lstStyle/>
          <a:p>
            <a:pPr algn="ctr"/>
            <a:r>
              <a:rPr lang="en-US" sz="2000" dirty="0">
                <a:solidFill>
                  <a:srgbClr val="FF0000"/>
                </a:solidFill>
                <a:latin typeface="Segoe UI Symbol" panose="020B0502040204020203" pitchFamily="34" charset="0"/>
                <a:ea typeface="Segoe UI Symbol" panose="020B0502040204020203" pitchFamily="34" charset="0"/>
              </a:rPr>
              <a:t>Mantle temperature</a:t>
            </a:r>
          </a:p>
        </p:txBody>
      </p:sp>
      <p:sp>
        <p:nvSpPr>
          <p:cNvPr id="2" name="Rectangle 1">
            <a:extLst>
              <a:ext uri="{FF2B5EF4-FFF2-40B4-BE49-F238E27FC236}">
                <a16:creationId xmlns:a16="http://schemas.microsoft.com/office/drawing/2014/main" id="{6B3D7CF5-8D52-DD41-AFBA-F9D2AF6F21F6}"/>
              </a:ext>
            </a:extLst>
          </p:cNvPr>
          <p:cNvSpPr/>
          <p:nvPr/>
        </p:nvSpPr>
        <p:spPr>
          <a:xfrm>
            <a:off x="259080" y="731520"/>
            <a:ext cx="8519160" cy="5775960"/>
          </a:xfrm>
          <a:prstGeom prst="rect">
            <a:avLst/>
          </a:prstGeom>
          <a:solidFill>
            <a:schemeClr val="bg1">
              <a:alpha val="75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a:extLst>
              <a:ext uri="{FF2B5EF4-FFF2-40B4-BE49-F238E27FC236}">
                <a16:creationId xmlns:a16="http://schemas.microsoft.com/office/drawing/2014/main" id="{33AB886A-1BC0-BF43-A380-EF0005311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63" y="833496"/>
            <a:ext cx="5489274" cy="52533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92A0BA-61A1-AA4D-AE7E-7013F24C34B5}"/>
              </a:ext>
            </a:extLst>
          </p:cNvPr>
          <p:cNvSpPr txBox="1"/>
          <p:nvPr/>
        </p:nvSpPr>
        <p:spPr>
          <a:xfrm>
            <a:off x="1661243" y="6165494"/>
            <a:ext cx="7031736" cy="369332"/>
          </a:xfrm>
          <a:prstGeom prst="rect">
            <a:avLst/>
          </a:prstGeom>
          <a:noFill/>
        </p:spPr>
        <p:txBody>
          <a:bodyPr wrap="square">
            <a:spAutoFit/>
          </a:bodyPr>
          <a:lstStyle/>
          <a:p>
            <a:r>
              <a:rPr lang="en-US" i="1" dirty="0"/>
              <a:t>Thermal evolution of an Archaean craton (</a:t>
            </a:r>
            <a:r>
              <a:rPr lang="en-US" i="1" dirty="0" err="1"/>
              <a:t>Vanderhaege</a:t>
            </a:r>
            <a:r>
              <a:rPr lang="en-US" i="1" dirty="0"/>
              <a:t> et al., 2019)</a:t>
            </a:r>
          </a:p>
        </p:txBody>
      </p:sp>
    </p:spTree>
    <p:extLst>
      <p:ext uri="{BB962C8B-B14F-4D97-AF65-F5344CB8AC3E}">
        <p14:creationId xmlns:p14="http://schemas.microsoft.com/office/powerpoint/2010/main" val="1123113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Two main mechanisms for this heat to escape the core</a:t>
            </a:r>
          </a:p>
        </p:txBody>
      </p:sp>
      <p:pic>
        <p:nvPicPr>
          <p:cNvPr id="1026" name="Picture 2">
            <a:extLst>
              <a:ext uri="{FF2B5EF4-FFF2-40B4-BE49-F238E27FC236}">
                <a16:creationId xmlns:a16="http://schemas.microsoft.com/office/drawing/2014/main" id="{A71B6925-9355-D64D-A56A-C03D0EEAE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490" y="872836"/>
            <a:ext cx="7523019" cy="56422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924F3C-3E39-E34F-AE20-9A17F2363BD7}"/>
              </a:ext>
            </a:extLst>
          </p:cNvPr>
          <p:cNvSpPr txBox="1"/>
          <p:nvPr/>
        </p:nvSpPr>
        <p:spPr>
          <a:xfrm rot="19800000">
            <a:off x="2272364" y="-880667"/>
            <a:ext cx="8771021" cy="507831"/>
          </a:xfrm>
          <a:prstGeom prst="rect">
            <a:avLst/>
          </a:prstGeom>
          <a:noFill/>
        </p:spPr>
        <p:txBody>
          <a:bodyPr wrap="square" rtlCol="0">
            <a:spAutoFit/>
          </a:bodyPr>
          <a:lstStyle/>
          <a:p>
            <a:r>
              <a:rPr lang="en-US" sz="2200" dirty="0">
                <a:latin typeface="Segoe UI Symbol" panose="020B0502040204020203" pitchFamily="34" charset="0"/>
                <a:ea typeface="Segoe UI Symbol" panose="020B0502040204020203" pitchFamily="34" charset="0"/>
              </a:rPr>
              <a:t>~ 45 TW </a:t>
            </a:r>
          </a:p>
          <a:p>
            <a:pPr marL="342900" indent="-342900">
              <a:buFont typeface="Arial" panose="020B0604020202020204" pitchFamily="34" charset="0"/>
              <a:buChar char="•"/>
            </a:pPr>
            <a:endParaRPr lang="en-US" sz="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348175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Two main mechanisms for this heat to escape the core</a:t>
            </a:r>
          </a:p>
        </p:txBody>
      </p:sp>
      <p:pic>
        <p:nvPicPr>
          <p:cNvPr id="1026" name="Picture 2">
            <a:extLst>
              <a:ext uri="{FF2B5EF4-FFF2-40B4-BE49-F238E27FC236}">
                <a16:creationId xmlns:a16="http://schemas.microsoft.com/office/drawing/2014/main" id="{A71B6925-9355-D64D-A56A-C03D0EEAE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490" y="872836"/>
            <a:ext cx="7523019" cy="56422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924F3C-3E39-E34F-AE20-9A17F2363BD7}"/>
              </a:ext>
            </a:extLst>
          </p:cNvPr>
          <p:cNvSpPr txBox="1"/>
          <p:nvPr/>
        </p:nvSpPr>
        <p:spPr>
          <a:xfrm rot="19800000">
            <a:off x="2272364" y="-880667"/>
            <a:ext cx="8771021" cy="507831"/>
          </a:xfrm>
          <a:prstGeom prst="rect">
            <a:avLst/>
          </a:prstGeom>
          <a:noFill/>
        </p:spPr>
        <p:txBody>
          <a:bodyPr wrap="square" rtlCol="0">
            <a:spAutoFit/>
          </a:bodyPr>
          <a:lstStyle/>
          <a:p>
            <a:r>
              <a:rPr lang="en-US" sz="2200" dirty="0">
                <a:latin typeface="Segoe UI Symbol" panose="020B0502040204020203" pitchFamily="34" charset="0"/>
                <a:ea typeface="Segoe UI Symbol" panose="020B0502040204020203" pitchFamily="34" charset="0"/>
              </a:rPr>
              <a:t>~ 45 TW </a:t>
            </a:r>
          </a:p>
          <a:p>
            <a:pPr marL="342900" indent="-342900">
              <a:buFont typeface="Arial" panose="020B0604020202020204" pitchFamily="34" charset="0"/>
              <a:buChar char="•"/>
            </a:pPr>
            <a:endParaRPr lang="en-US" sz="500" dirty="0">
              <a:latin typeface="Segoe UI Symbol" panose="020B0502040204020203" pitchFamily="34" charset="0"/>
              <a:ea typeface="Segoe UI Symbol" panose="020B0502040204020203" pitchFamily="34" charset="0"/>
            </a:endParaRPr>
          </a:p>
        </p:txBody>
      </p:sp>
      <p:sp>
        <p:nvSpPr>
          <p:cNvPr id="2" name="Rectangle 1">
            <a:extLst>
              <a:ext uri="{FF2B5EF4-FFF2-40B4-BE49-F238E27FC236}">
                <a16:creationId xmlns:a16="http://schemas.microsoft.com/office/drawing/2014/main" id="{73121483-C121-DA45-8103-DD693783F937}"/>
              </a:ext>
            </a:extLst>
          </p:cNvPr>
          <p:cNvSpPr/>
          <p:nvPr/>
        </p:nvSpPr>
        <p:spPr>
          <a:xfrm>
            <a:off x="5486400" y="1122948"/>
            <a:ext cx="3384884" cy="1080208"/>
          </a:xfrm>
          <a:prstGeom prst="rect">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91040-225B-E045-B72D-508BADE0626A}"/>
              </a:ext>
            </a:extLst>
          </p:cNvPr>
          <p:cNvSpPr txBox="1"/>
          <p:nvPr/>
        </p:nvSpPr>
        <p:spPr>
          <a:xfrm>
            <a:off x="5654840" y="1249048"/>
            <a:ext cx="3216443" cy="954107"/>
          </a:xfrm>
          <a:prstGeom prst="rect">
            <a:avLst/>
          </a:prstGeom>
          <a:noFill/>
        </p:spPr>
        <p:txBody>
          <a:bodyPr wrap="square" rtlCol="0">
            <a:spAutoFit/>
          </a:bodyPr>
          <a:lstStyle/>
          <a:p>
            <a:r>
              <a:rPr lang="en-US" sz="2300" dirty="0">
                <a:latin typeface="Segoe UI Symbol" panose="020B0502040204020203" pitchFamily="34" charset="0"/>
                <a:ea typeface="Segoe UI Symbol" panose="020B0502040204020203" pitchFamily="34" charset="0"/>
              </a:rPr>
              <a:t>Where does this heat come from?</a:t>
            </a:r>
          </a:p>
          <a:p>
            <a:endParaRPr lang="en-US" sz="10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155452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Two main mechanisms for this heat to escape the core</a:t>
            </a:r>
          </a:p>
        </p:txBody>
      </p:sp>
      <p:pic>
        <p:nvPicPr>
          <p:cNvPr id="1026" name="Picture 2">
            <a:extLst>
              <a:ext uri="{FF2B5EF4-FFF2-40B4-BE49-F238E27FC236}">
                <a16:creationId xmlns:a16="http://schemas.microsoft.com/office/drawing/2014/main" id="{A71B6925-9355-D64D-A56A-C03D0EEAE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490" y="872836"/>
            <a:ext cx="7523019" cy="56422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924F3C-3E39-E34F-AE20-9A17F2363BD7}"/>
              </a:ext>
            </a:extLst>
          </p:cNvPr>
          <p:cNvSpPr txBox="1"/>
          <p:nvPr/>
        </p:nvSpPr>
        <p:spPr>
          <a:xfrm rot="19800000">
            <a:off x="2272364" y="-880667"/>
            <a:ext cx="8771021" cy="507831"/>
          </a:xfrm>
          <a:prstGeom prst="rect">
            <a:avLst/>
          </a:prstGeom>
          <a:noFill/>
        </p:spPr>
        <p:txBody>
          <a:bodyPr wrap="square" rtlCol="0">
            <a:spAutoFit/>
          </a:bodyPr>
          <a:lstStyle/>
          <a:p>
            <a:r>
              <a:rPr lang="en-US" sz="2200" dirty="0">
                <a:latin typeface="Segoe UI Symbol" panose="020B0502040204020203" pitchFamily="34" charset="0"/>
                <a:ea typeface="Segoe UI Symbol" panose="020B0502040204020203" pitchFamily="34" charset="0"/>
              </a:rPr>
              <a:t>~ 45 TW </a:t>
            </a:r>
          </a:p>
          <a:p>
            <a:pPr marL="342900" indent="-342900">
              <a:buFont typeface="Arial" panose="020B0604020202020204" pitchFamily="34" charset="0"/>
              <a:buChar char="•"/>
            </a:pPr>
            <a:endParaRPr lang="en-US" sz="500" dirty="0">
              <a:latin typeface="Segoe UI Symbol" panose="020B0502040204020203" pitchFamily="34" charset="0"/>
              <a:ea typeface="Segoe UI Symbol" panose="020B0502040204020203" pitchFamily="34" charset="0"/>
            </a:endParaRPr>
          </a:p>
        </p:txBody>
      </p:sp>
      <p:sp>
        <p:nvSpPr>
          <p:cNvPr id="2" name="Rectangle 1">
            <a:extLst>
              <a:ext uri="{FF2B5EF4-FFF2-40B4-BE49-F238E27FC236}">
                <a16:creationId xmlns:a16="http://schemas.microsoft.com/office/drawing/2014/main" id="{73121483-C121-DA45-8103-DD693783F937}"/>
              </a:ext>
            </a:extLst>
          </p:cNvPr>
          <p:cNvSpPr/>
          <p:nvPr/>
        </p:nvSpPr>
        <p:spPr>
          <a:xfrm>
            <a:off x="5486400" y="1122947"/>
            <a:ext cx="3384884" cy="2871537"/>
          </a:xfrm>
          <a:prstGeom prst="rect">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91040-225B-E045-B72D-508BADE0626A}"/>
              </a:ext>
            </a:extLst>
          </p:cNvPr>
          <p:cNvSpPr txBox="1"/>
          <p:nvPr/>
        </p:nvSpPr>
        <p:spPr>
          <a:xfrm>
            <a:off x="5654840" y="1249048"/>
            <a:ext cx="3216443" cy="2523768"/>
          </a:xfrm>
          <a:prstGeom prst="rect">
            <a:avLst/>
          </a:prstGeom>
          <a:noFill/>
        </p:spPr>
        <p:txBody>
          <a:bodyPr wrap="square" rtlCol="0">
            <a:spAutoFit/>
          </a:bodyPr>
          <a:lstStyle/>
          <a:p>
            <a:r>
              <a:rPr lang="en-US" sz="2300" dirty="0">
                <a:latin typeface="Segoe UI Symbol" panose="020B0502040204020203" pitchFamily="34" charset="0"/>
                <a:ea typeface="Segoe UI Symbol" panose="020B0502040204020203" pitchFamily="34" charset="0"/>
              </a:rPr>
              <a:t>Where does this heat come from?</a:t>
            </a:r>
          </a:p>
          <a:p>
            <a:endParaRPr lang="en-US" sz="10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300" b="1" dirty="0">
                <a:latin typeface="Segoe UI Symbol" panose="020B0502040204020203" pitchFamily="34" charset="0"/>
                <a:ea typeface="Segoe UI Symbol" panose="020B0502040204020203" pitchFamily="34" charset="0"/>
              </a:rPr>
              <a:t>Radioactive decay </a:t>
            </a:r>
            <a:r>
              <a:rPr lang="en-US" sz="2300" dirty="0">
                <a:latin typeface="Segoe UI Symbol" panose="020B0502040204020203" pitchFamily="34" charset="0"/>
                <a:ea typeface="Segoe UI Symbol" panose="020B0502040204020203" pitchFamily="34" charset="0"/>
              </a:rPr>
              <a:t>(U, Th, K), ~50%</a:t>
            </a:r>
          </a:p>
          <a:p>
            <a:pPr marL="342900" indent="-3429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300" b="1" dirty="0">
                <a:latin typeface="Segoe UI Symbol" panose="020B0502040204020203" pitchFamily="34" charset="0"/>
                <a:ea typeface="Segoe UI Symbol" panose="020B0502040204020203" pitchFamily="34" charset="0"/>
              </a:rPr>
              <a:t>Primordial heat</a:t>
            </a:r>
            <a:r>
              <a:rPr lang="en-US" sz="2300" dirty="0">
                <a:latin typeface="Segoe UI Symbol" panose="020B0502040204020203" pitchFamily="34" charset="0"/>
                <a:ea typeface="Segoe UI Symbol" panose="020B0502040204020203" pitchFamily="34" charset="0"/>
              </a:rPr>
              <a:t>, ~50%</a:t>
            </a:r>
          </a:p>
        </p:txBody>
      </p:sp>
    </p:spTree>
    <p:extLst>
      <p:ext uri="{BB962C8B-B14F-4D97-AF65-F5344CB8AC3E}">
        <p14:creationId xmlns:p14="http://schemas.microsoft.com/office/powerpoint/2010/main" val="9862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Earth’s heat budget</a:t>
            </a:r>
          </a:p>
        </p:txBody>
      </p:sp>
      <p:pic>
        <p:nvPicPr>
          <p:cNvPr id="3" name="Picture 2" descr="Diagram&#10;&#10;Description automatically generated">
            <a:extLst>
              <a:ext uri="{FF2B5EF4-FFF2-40B4-BE49-F238E27FC236}">
                <a16:creationId xmlns:a16="http://schemas.microsoft.com/office/drawing/2014/main" id="{0C15DD12-ED82-7645-95D2-EEDBC85BE382}"/>
              </a:ext>
            </a:extLst>
          </p:cNvPr>
          <p:cNvPicPr>
            <a:picLocks noChangeAspect="1"/>
          </p:cNvPicPr>
          <p:nvPr/>
        </p:nvPicPr>
        <p:blipFill>
          <a:blip r:embed="rId3"/>
          <a:stretch>
            <a:fillRect/>
          </a:stretch>
        </p:blipFill>
        <p:spPr>
          <a:xfrm>
            <a:off x="563191" y="1020470"/>
            <a:ext cx="5448588" cy="4956810"/>
          </a:xfrm>
          <a:prstGeom prst="rect">
            <a:avLst/>
          </a:prstGeom>
          <a:ln w="15875">
            <a:solidFill>
              <a:schemeClr val="tx1">
                <a:lumMod val="95000"/>
                <a:lumOff val="5000"/>
              </a:schemeClr>
            </a:solidFill>
          </a:ln>
        </p:spPr>
      </p:pic>
      <p:sp>
        <p:nvSpPr>
          <p:cNvPr id="7" name="TextBox 6">
            <a:extLst>
              <a:ext uri="{FF2B5EF4-FFF2-40B4-BE49-F238E27FC236}">
                <a16:creationId xmlns:a16="http://schemas.microsoft.com/office/drawing/2014/main" id="{4D9CE76D-6701-5A4F-9461-98D5340BAB04}"/>
              </a:ext>
            </a:extLst>
          </p:cNvPr>
          <p:cNvSpPr txBox="1"/>
          <p:nvPr/>
        </p:nvSpPr>
        <p:spPr>
          <a:xfrm>
            <a:off x="1848337" y="6074420"/>
            <a:ext cx="8771021" cy="384721"/>
          </a:xfrm>
          <a:prstGeom prst="rect">
            <a:avLst/>
          </a:prstGeom>
          <a:noFill/>
        </p:spPr>
        <p:txBody>
          <a:bodyPr wrap="square" rtlCol="0">
            <a:spAutoFit/>
          </a:bodyPr>
          <a:lstStyle/>
          <a:p>
            <a:r>
              <a:rPr lang="en-US" sz="1900" dirty="0">
                <a:latin typeface="Segoe UI Symbol" panose="020B0502040204020203" pitchFamily="34" charset="0"/>
                <a:ea typeface="Segoe UI Symbol" panose="020B0502040204020203" pitchFamily="34" charset="0"/>
              </a:rPr>
              <a:t>Lay et al., 2008, Nature</a:t>
            </a:r>
          </a:p>
        </p:txBody>
      </p:sp>
      <p:sp>
        <p:nvSpPr>
          <p:cNvPr id="9" name="TextBox 8">
            <a:extLst>
              <a:ext uri="{FF2B5EF4-FFF2-40B4-BE49-F238E27FC236}">
                <a16:creationId xmlns:a16="http://schemas.microsoft.com/office/drawing/2014/main" id="{1C503EAB-B718-064D-B7E2-49631F71D666}"/>
              </a:ext>
            </a:extLst>
          </p:cNvPr>
          <p:cNvSpPr txBox="1"/>
          <p:nvPr/>
        </p:nvSpPr>
        <p:spPr>
          <a:xfrm>
            <a:off x="6079041" y="979562"/>
            <a:ext cx="2856412" cy="1015663"/>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Significant uncertainty in many of these heat fluxes</a:t>
            </a:r>
          </a:p>
        </p:txBody>
      </p:sp>
    </p:spTree>
    <p:extLst>
      <p:ext uri="{BB962C8B-B14F-4D97-AF65-F5344CB8AC3E}">
        <p14:creationId xmlns:p14="http://schemas.microsoft.com/office/powerpoint/2010/main" val="318044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with no description">
            <a:extLst>
              <a:ext uri="{FF2B5EF4-FFF2-40B4-BE49-F238E27FC236}">
                <a16:creationId xmlns:a16="http://schemas.microsoft.com/office/drawing/2014/main" id="{99FFA181-4DA7-9F41-8E19-07F279D26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792" y="252585"/>
            <a:ext cx="4310621" cy="60480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F9C2C4-8B34-7F46-BC75-2EEB50AF9808}"/>
              </a:ext>
            </a:extLst>
          </p:cNvPr>
          <p:cNvSpPr txBox="1"/>
          <p:nvPr/>
        </p:nvSpPr>
        <p:spPr>
          <a:xfrm>
            <a:off x="152400" y="76200"/>
            <a:ext cx="2286000" cy="984885"/>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Geotherm</a:t>
            </a:r>
          </a:p>
        </p:txBody>
      </p:sp>
    </p:spTree>
    <p:extLst>
      <p:ext uri="{BB962C8B-B14F-4D97-AF65-F5344CB8AC3E}">
        <p14:creationId xmlns:p14="http://schemas.microsoft.com/office/powerpoint/2010/main" val="11814948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3263</TotalTime>
  <Words>1454</Words>
  <Application>Microsoft Macintosh PowerPoint</Application>
  <PresentationFormat>On-screen Show (4:3)</PresentationFormat>
  <Paragraphs>156</Paragraphs>
  <Slides>25</Slides>
  <Notes>23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Cambria Math</vt:lpstr>
      <vt:lpstr>Courier New</vt:lpstr>
      <vt:lpstr>Segoe UI 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Holt, Adam Francis</dc:creator>
  <cp:lastModifiedBy>Holt, Adam Francis</cp:lastModifiedBy>
  <cp:revision>101</cp:revision>
  <dcterms:created xsi:type="dcterms:W3CDTF">2021-07-09T17:19:50Z</dcterms:created>
  <dcterms:modified xsi:type="dcterms:W3CDTF">2021-12-30T19:32:10Z</dcterms:modified>
</cp:coreProperties>
</file>